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355" r:id="rId2"/>
    <p:sldId id="338" r:id="rId3"/>
    <p:sldId id="331" r:id="rId4"/>
    <p:sldId id="341" r:id="rId5"/>
    <p:sldId id="328" r:id="rId6"/>
    <p:sldId id="356" r:id="rId7"/>
    <p:sldId id="358" r:id="rId8"/>
    <p:sldId id="325" r:id="rId9"/>
    <p:sldId id="345" r:id="rId10"/>
    <p:sldId id="348" r:id="rId11"/>
    <p:sldId id="349" r:id="rId12"/>
    <p:sldId id="346" r:id="rId13"/>
    <p:sldId id="350" r:id="rId14"/>
    <p:sldId id="351" r:id="rId15"/>
    <p:sldId id="353" r:id="rId16"/>
    <p:sldId id="347" r:id="rId17"/>
    <p:sldId id="322" r:id="rId18"/>
    <p:sldId id="324" r:id="rId19"/>
    <p:sldId id="334" r:id="rId20"/>
    <p:sldId id="336" r:id="rId21"/>
    <p:sldId id="323" r:id="rId22"/>
    <p:sldId id="326" r:id="rId23"/>
    <p:sldId id="330" r:id="rId24"/>
    <p:sldId id="340" r:id="rId25"/>
    <p:sldId id="327" r:id="rId26"/>
    <p:sldId id="329" r:id="rId27"/>
    <p:sldId id="361" r:id="rId28"/>
    <p:sldId id="362" r:id="rId29"/>
    <p:sldId id="357" r:id="rId30"/>
    <p:sldId id="337" r:id="rId31"/>
    <p:sldId id="335" r:id="rId32"/>
    <p:sldId id="333" r:id="rId33"/>
    <p:sldId id="318" r:id="rId34"/>
    <p:sldId id="319" r:id="rId35"/>
    <p:sldId id="320" r:id="rId36"/>
    <p:sldId id="321" r:id="rId37"/>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Christmann" initials="PC" lastIdx="5" clrIdx="0">
    <p:extLst>
      <p:ext uri="{19B8F6BF-5375-455C-9EA6-DF929625EA0E}">
        <p15:presenceInfo xmlns:p15="http://schemas.microsoft.com/office/powerpoint/2012/main" userId="Paul Christm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A1EA"/>
    <a:srgbClr val="2E4186"/>
    <a:srgbClr val="12D4E8"/>
    <a:srgbClr val="17F1D7"/>
    <a:srgbClr val="175CF5"/>
    <a:srgbClr val="E7E6F1"/>
    <a:srgbClr val="E6E6E6"/>
    <a:srgbClr val="0D0B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64" autoAdjust="0"/>
    <p:restoredTop sz="86370" autoAdjust="0"/>
  </p:normalViewPr>
  <p:slideViewPr>
    <p:cSldViewPr snapToGrid="0">
      <p:cViewPr>
        <p:scale>
          <a:sx n="82" d="100"/>
          <a:sy n="82" d="100"/>
        </p:scale>
        <p:origin x="48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66BCB4-5747-4B09-964D-B3729956D23A}" type="datetimeFigureOut">
              <a:rPr lang="de-DE" smtClean="0"/>
              <a:t>18.05.2022</a:t>
            </a:fld>
            <a:endParaRPr lang="de-DE"/>
          </a:p>
        </p:txBody>
      </p:sp>
      <p:sp>
        <p:nvSpPr>
          <p:cNvPr id="4" name="Folienbildplatzhalt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F12AC4-85F9-4B93-92D3-A9937CE1B92C}" type="slidenum">
              <a:rPr lang="de-DE" smtClean="0"/>
              <a:t>‹Nr.›</a:t>
            </a:fld>
            <a:endParaRPr lang="de-DE"/>
          </a:p>
        </p:txBody>
      </p:sp>
    </p:spTree>
    <p:extLst>
      <p:ext uri="{BB962C8B-B14F-4D97-AF65-F5344CB8AC3E}">
        <p14:creationId xmlns:p14="http://schemas.microsoft.com/office/powerpoint/2010/main" val="2414533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It’s quite interesting how a single cell turns into a complex multicellular individual like a human being. </a:t>
            </a:r>
          </a:p>
          <a:p>
            <a:r>
              <a:rPr lang="en-US" dirty="0"/>
              <a:t>Each tissue of this individual has cells with different morphologies and functions. </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1</a:t>
            </a:fld>
            <a:endParaRPr lang="de-DE"/>
          </a:p>
        </p:txBody>
      </p:sp>
    </p:spTree>
    <p:extLst>
      <p:ext uri="{BB962C8B-B14F-4D97-AF65-F5344CB8AC3E}">
        <p14:creationId xmlns:p14="http://schemas.microsoft.com/office/powerpoint/2010/main" val="3643677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And those tissues develop during </a:t>
            </a:r>
            <a:r>
              <a:rPr lang="en-US" dirty="0" err="1"/>
              <a:t>Embrygenesis</a:t>
            </a:r>
            <a:r>
              <a:rPr lang="en-US" dirty="0"/>
              <a:t>. </a:t>
            </a:r>
          </a:p>
          <a:p>
            <a:r>
              <a:rPr lang="en-US" dirty="0"/>
              <a:t>The whole process starts with the fertilization of an egg by sperm. </a:t>
            </a:r>
          </a:p>
          <a:p>
            <a:r>
              <a:rPr lang="en-US" dirty="0"/>
              <a:t>As a result, the fertilized egg gets into a process of rapid cell </a:t>
            </a:r>
            <a:r>
              <a:rPr lang="en-US" dirty="0" err="1"/>
              <a:t>devisions</a:t>
            </a:r>
            <a:r>
              <a:rPr lang="en-US" dirty="0"/>
              <a:t>, which led to the creation of the Blastula.</a:t>
            </a:r>
          </a:p>
          <a:p>
            <a:r>
              <a:rPr lang="en-US" dirty="0"/>
              <a:t>The three germ layers ectoderm, mesoderm and endoderm are created during Gastrulation.</a:t>
            </a:r>
          </a:p>
          <a:p>
            <a:r>
              <a:rPr lang="en-US" dirty="0" err="1"/>
              <a:t>Neurodermal</a:t>
            </a:r>
            <a:r>
              <a:rPr lang="en-US" dirty="0"/>
              <a:t> tissues from the ectoderm differentiate to the neuronal plate. The neuronal plate closes and creates the neuronal tube.</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5</a:t>
            </a:fld>
            <a:endParaRPr lang="de-DE"/>
          </a:p>
        </p:txBody>
      </p:sp>
    </p:spTree>
    <p:extLst>
      <p:ext uri="{BB962C8B-B14F-4D97-AF65-F5344CB8AC3E}">
        <p14:creationId xmlns:p14="http://schemas.microsoft.com/office/powerpoint/2010/main" val="1194517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organs are created during week 3 to 12 in organogenesis. </a:t>
            </a:r>
            <a:r>
              <a:rPr lang="en-US" dirty="0" err="1"/>
              <a:t>Especiallay</a:t>
            </a:r>
            <a:r>
              <a:rPr lang="en-US" dirty="0"/>
              <a:t> the brain develops in this time.</a:t>
            </a:r>
          </a:p>
          <a:p>
            <a:r>
              <a:rPr lang="en-US" dirty="0"/>
              <a:t>At week 4: the neural tube closes and the heart starts to beat and first structures like arm buds develop. </a:t>
            </a:r>
          </a:p>
          <a:p>
            <a:r>
              <a:rPr lang="en-US" dirty="0"/>
              <a:t>The brain of the fetus grows  during the next weeks and the Prosencephalon develops to the Diencephalon and Telencephalon. Furthermore the morphology of the embryo changes. </a:t>
            </a:r>
          </a:p>
          <a:p>
            <a:r>
              <a:rPr lang="en-US" dirty="0"/>
              <a:t>Major parts of the brain are developed at week 9. </a:t>
            </a:r>
          </a:p>
          <a:p>
            <a:r>
              <a:rPr lang="en-US" dirty="0"/>
              <a:t>Many signals influence the development of the brain e.g. chemokines.</a:t>
            </a:r>
          </a:p>
          <a:p>
            <a:r>
              <a:rPr lang="en-US" dirty="0"/>
              <a:t> </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6</a:t>
            </a:fld>
            <a:endParaRPr lang="de-DE"/>
          </a:p>
        </p:txBody>
      </p:sp>
    </p:spTree>
    <p:extLst>
      <p:ext uri="{BB962C8B-B14F-4D97-AF65-F5344CB8AC3E}">
        <p14:creationId xmlns:p14="http://schemas.microsoft.com/office/powerpoint/2010/main" val="1261874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Another important issue are TRAs</a:t>
            </a:r>
          </a:p>
          <a:p>
            <a:r>
              <a:rPr lang="en-US" dirty="0"/>
              <a:t>Functional immune cells are </a:t>
            </a:r>
            <a:r>
              <a:rPr lang="en-US" dirty="0" err="1"/>
              <a:t>necasssary</a:t>
            </a:r>
            <a:r>
              <a:rPr lang="en-US" dirty="0"/>
              <a:t> to prevent infections</a:t>
            </a:r>
          </a:p>
          <a:p>
            <a:r>
              <a:rPr lang="en-US" dirty="0"/>
              <a:t>Shouldn’t react against </a:t>
            </a:r>
            <a:r>
              <a:rPr lang="en-US" dirty="0" err="1"/>
              <a:t>selfantigens</a:t>
            </a:r>
            <a:r>
              <a:rPr lang="en-US" dirty="0"/>
              <a:t> -&gt; negative control in thymus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err="1">
                <a:solidFill>
                  <a:srgbClr val="000000"/>
                </a:solidFill>
                <a:effectLst/>
                <a:latin typeface="Linux Libertine"/>
              </a:rPr>
              <a:t>Medullary</a:t>
            </a:r>
            <a:r>
              <a:rPr lang="de-DE" b="0" i="0" dirty="0">
                <a:solidFill>
                  <a:srgbClr val="000000"/>
                </a:solidFill>
                <a:effectLst/>
                <a:latin typeface="Linux Libertine"/>
              </a:rPr>
              <a:t> </a:t>
            </a:r>
            <a:r>
              <a:rPr lang="de-DE" b="0" i="0" dirty="0" err="1">
                <a:solidFill>
                  <a:srgbClr val="000000"/>
                </a:solidFill>
                <a:effectLst/>
                <a:latin typeface="Linux Libertine"/>
              </a:rPr>
              <a:t>thymic</a:t>
            </a:r>
            <a:r>
              <a:rPr lang="de-DE" b="0" i="0" dirty="0">
                <a:solidFill>
                  <a:srgbClr val="000000"/>
                </a:solidFill>
                <a:effectLst/>
                <a:latin typeface="Linux Libertine"/>
              </a:rPr>
              <a:t> epithelial </a:t>
            </a:r>
            <a:r>
              <a:rPr lang="de-DE" b="0" i="0" dirty="0" err="1">
                <a:solidFill>
                  <a:srgbClr val="000000"/>
                </a:solidFill>
                <a:effectLst/>
                <a:latin typeface="Linux Libertine"/>
              </a:rPr>
              <a:t>cells</a:t>
            </a:r>
            <a:r>
              <a:rPr lang="de-DE" b="0" i="0" dirty="0">
                <a:solidFill>
                  <a:srgbClr val="000000"/>
                </a:solidFill>
                <a:effectLst/>
                <a:latin typeface="Linux Libertine"/>
              </a:rPr>
              <a:t> (</a:t>
            </a:r>
            <a:r>
              <a:rPr lang="de-DE" b="0" i="0" dirty="0" err="1">
                <a:solidFill>
                  <a:srgbClr val="000000"/>
                </a:solidFill>
                <a:effectLst/>
                <a:latin typeface="Linux Libertine"/>
              </a:rPr>
              <a:t>mTECs</a:t>
            </a:r>
            <a:r>
              <a:rPr lang="de-DE" b="0" i="0" dirty="0">
                <a:solidFill>
                  <a:srgbClr val="000000"/>
                </a:solidFill>
                <a:effectLst/>
                <a:latin typeface="Linux Libertine"/>
              </a:rPr>
              <a:t>) </a:t>
            </a:r>
            <a:r>
              <a:rPr lang="de-DE" b="0" i="0" dirty="0" err="1">
                <a:solidFill>
                  <a:srgbClr val="000000"/>
                </a:solidFill>
                <a:effectLst/>
                <a:latin typeface="Linux Libertine"/>
              </a:rPr>
              <a:t>present</a:t>
            </a:r>
            <a:r>
              <a:rPr lang="de-DE" b="0" i="0" dirty="0">
                <a:solidFill>
                  <a:srgbClr val="000000"/>
                </a:solidFill>
                <a:effectLst/>
                <a:latin typeface="Linux Libertine"/>
              </a:rPr>
              <a:t> </a:t>
            </a:r>
            <a:r>
              <a:rPr lang="de-DE" b="0" i="0" dirty="0" err="1">
                <a:solidFill>
                  <a:srgbClr val="000000"/>
                </a:solidFill>
                <a:effectLst/>
                <a:latin typeface="Linux Libertine"/>
              </a:rPr>
              <a:t>slef</a:t>
            </a:r>
            <a:r>
              <a:rPr lang="de-DE" b="0" i="0" dirty="0">
                <a:solidFill>
                  <a:srgbClr val="000000"/>
                </a:solidFill>
                <a:effectLst/>
                <a:latin typeface="Linux Libertine"/>
              </a:rPr>
              <a:t>-antigens on </a:t>
            </a:r>
            <a:r>
              <a:rPr lang="de-DE" b="0" i="0" dirty="0" err="1">
                <a:solidFill>
                  <a:srgbClr val="000000"/>
                </a:solidFill>
                <a:effectLst/>
                <a:latin typeface="Linux Libertine"/>
              </a:rPr>
              <a:t>their</a:t>
            </a:r>
            <a:r>
              <a:rPr lang="de-DE" b="0" i="0" dirty="0">
                <a:solidFill>
                  <a:srgbClr val="000000"/>
                </a:solidFill>
                <a:effectLst/>
                <a:latin typeface="Linux Libertine"/>
              </a:rPr>
              <a:t> </a:t>
            </a:r>
            <a:r>
              <a:rPr lang="de-DE" b="0" i="0" dirty="0" err="1">
                <a:solidFill>
                  <a:srgbClr val="000000"/>
                </a:solidFill>
                <a:effectLst/>
                <a:latin typeface="Linux Libertine"/>
              </a:rPr>
              <a:t>surface</a:t>
            </a:r>
            <a:r>
              <a:rPr lang="de-DE" b="0" i="0" dirty="0">
                <a:solidFill>
                  <a:srgbClr val="000000"/>
                </a:solidFill>
                <a:effectLst/>
                <a:latin typeface="Linux Libertine"/>
              </a:rPr>
              <a:t>, </a:t>
            </a:r>
            <a:r>
              <a:rPr lang="de-DE" b="0" i="0" dirty="0" err="1">
                <a:solidFill>
                  <a:srgbClr val="000000"/>
                </a:solidFill>
                <a:effectLst/>
                <a:latin typeface="Linux Libertine"/>
              </a:rPr>
              <a:t>reacting</a:t>
            </a:r>
            <a:r>
              <a:rPr lang="de-DE" b="0" i="0" dirty="0">
                <a:solidFill>
                  <a:srgbClr val="000000"/>
                </a:solidFill>
                <a:effectLst/>
                <a:latin typeface="Linux Libertine"/>
              </a:rPr>
              <a:t> immune </a:t>
            </a:r>
            <a:r>
              <a:rPr lang="de-DE" b="0" i="0" dirty="0" err="1">
                <a:solidFill>
                  <a:srgbClr val="000000"/>
                </a:solidFill>
                <a:effectLst/>
                <a:latin typeface="Linux Libertine"/>
              </a:rPr>
              <a:t>cell</a:t>
            </a:r>
            <a:r>
              <a:rPr lang="de-DE" b="0" i="0" dirty="0">
                <a:solidFill>
                  <a:srgbClr val="000000"/>
                </a:solidFill>
                <a:effectLst/>
                <a:latin typeface="Linux Libertine"/>
              </a:rPr>
              <a:t> will </a:t>
            </a:r>
            <a:r>
              <a:rPr lang="de-DE" b="0" i="0" dirty="0" err="1">
                <a:solidFill>
                  <a:srgbClr val="000000"/>
                </a:solidFill>
                <a:effectLst/>
                <a:latin typeface="Linux Libertine"/>
              </a:rPr>
              <a:t>be</a:t>
            </a:r>
            <a:r>
              <a:rPr lang="de-DE" b="0" i="0" dirty="0">
                <a:solidFill>
                  <a:srgbClr val="000000"/>
                </a:solidFill>
                <a:effectLst/>
                <a:latin typeface="Linux Libertine"/>
              </a:rPr>
              <a:t> </a:t>
            </a:r>
            <a:r>
              <a:rPr lang="de-DE" b="0" i="0" dirty="0" err="1">
                <a:solidFill>
                  <a:srgbClr val="000000"/>
                </a:solidFill>
                <a:effectLst/>
                <a:latin typeface="Linux Libertine"/>
              </a:rPr>
              <a:t>removed</a:t>
            </a:r>
            <a:endParaRPr lang="de-DE"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Tissue restricted antigens (TRAs) code for </a:t>
            </a:r>
            <a:r>
              <a:rPr lang="en-US" dirty="0" err="1"/>
              <a:t>selfantigens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000000"/>
                </a:solidFill>
                <a:effectLst/>
                <a:latin typeface="Linux Libertine"/>
              </a:rPr>
              <a:t>TRAs </a:t>
            </a:r>
            <a:r>
              <a:rPr lang="de-DE" b="0" i="0" dirty="0" err="1">
                <a:solidFill>
                  <a:srgbClr val="000000"/>
                </a:solidFill>
                <a:effectLst/>
                <a:latin typeface="Linux Libertine"/>
              </a:rPr>
              <a:t>are</a:t>
            </a:r>
            <a:r>
              <a:rPr lang="de-DE" b="0" i="0" dirty="0">
                <a:solidFill>
                  <a:srgbClr val="000000"/>
                </a:solidFill>
                <a:effectLst/>
                <a:latin typeface="Linux Libertine"/>
              </a:rPr>
              <a:t> </a:t>
            </a:r>
            <a:r>
              <a:rPr lang="de-DE" b="0" i="0" dirty="0" err="1">
                <a:solidFill>
                  <a:srgbClr val="000000"/>
                </a:solidFill>
                <a:effectLst/>
                <a:latin typeface="Linux Libertine"/>
              </a:rPr>
              <a:t>ordered</a:t>
            </a:r>
            <a:r>
              <a:rPr lang="de-DE" b="0" i="0" dirty="0">
                <a:solidFill>
                  <a:srgbClr val="000000"/>
                </a:solidFill>
                <a:effectLst/>
                <a:latin typeface="Linux Libertine"/>
              </a:rPr>
              <a:t> in </a:t>
            </a:r>
            <a:r>
              <a:rPr lang="de-DE" b="0" i="0" dirty="0" err="1">
                <a:solidFill>
                  <a:srgbClr val="000000"/>
                </a:solidFill>
                <a:effectLst/>
                <a:latin typeface="Linux Libertine"/>
              </a:rPr>
              <a:t>cluster</a:t>
            </a:r>
            <a:r>
              <a:rPr lang="de-DE" b="0" i="0" dirty="0">
                <a:solidFill>
                  <a:srgbClr val="000000"/>
                </a:solidFill>
                <a:effectLst/>
                <a:latin typeface="Linux Libertine"/>
              </a:rPr>
              <a:t> </a:t>
            </a:r>
            <a:r>
              <a:rPr lang="de-DE" b="0" i="0" dirty="0" err="1">
                <a:solidFill>
                  <a:srgbClr val="000000"/>
                </a:solidFill>
                <a:effectLst/>
                <a:latin typeface="Linux Libertine"/>
              </a:rPr>
              <a:t>which</a:t>
            </a:r>
            <a:r>
              <a:rPr lang="de-DE" b="0" i="0" dirty="0">
                <a:solidFill>
                  <a:srgbClr val="000000"/>
                </a:solidFill>
                <a:effectLst/>
                <a:latin typeface="Linux Libertine"/>
              </a:rPr>
              <a:t> </a:t>
            </a:r>
            <a:r>
              <a:rPr lang="de-DE" b="0" i="0" dirty="0" err="1">
                <a:solidFill>
                  <a:srgbClr val="000000"/>
                </a:solidFill>
                <a:effectLst/>
                <a:latin typeface="Linux Libertine"/>
              </a:rPr>
              <a:t>are</a:t>
            </a:r>
            <a:r>
              <a:rPr lang="de-DE" b="0" i="0" dirty="0">
                <a:solidFill>
                  <a:srgbClr val="000000"/>
                </a:solidFill>
                <a:effectLst/>
                <a:latin typeface="Linux Libertine"/>
              </a:rPr>
              <a:t> </a:t>
            </a:r>
            <a:r>
              <a:rPr lang="de-DE" b="0" i="0" dirty="0" err="1">
                <a:solidFill>
                  <a:srgbClr val="000000"/>
                </a:solidFill>
                <a:effectLst/>
                <a:latin typeface="Linux Libertine"/>
              </a:rPr>
              <a:t>controlled</a:t>
            </a:r>
            <a:r>
              <a:rPr lang="de-DE" b="0" i="0" dirty="0">
                <a:solidFill>
                  <a:srgbClr val="000000"/>
                </a:solidFill>
                <a:effectLst/>
                <a:latin typeface="Linux Libertine"/>
              </a:rPr>
              <a:t> </a:t>
            </a:r>
            <a:r>
              <a:rPr lang="de-DE" b="0" i="0" dirty="0" err="1">
                <a:solidFill>
                  <a:srgbClr val="000000"/>
                </a:solidFill>
                <a:effectLst/>
                <a:latin typeface="Linux Libertine"/>
              </a:rPr>
              <a:t>by</a:t>
            </a:r>
            <a:r>
              <a:rPr lang="de-DE" b="0" i="0" dirty="0">
                <a:solidFill>
                  <a:srgbClr val="000000"/>
                </a:solidFill>
                <a:effectLst/>
                <a:latin typeface="Linux Libertine"/>
              </a:rPr>
              <a:t> </a:t>
            </a:r>
            <a:r>
              <a:rPr lang="de-DE" b="0" i="0" dirty="0" err="1">
                <a:solidFill>
                  <a:srgbClr val="000000"/>
                </a:solidFill>
                <a:effectLst/>
                <a:latin typeface="Linux Libertine"/>
              </a:rPr>
              <a:t>the</a:t>
            </a:r>
            <a:r>
              <a:rPr lang="de-DE" b="0" i="0" dirty="0">
                <a:solidFill>
                  <a:srgbClr val="000000"/>
                </a:solidFill>
                <a:effectLst/>
                <a:latin typeface="Linux Libertine"/>
              </a:rPr>
              <a:t> </a:t>
            </a:r>
            <a:r>
              <a:rPr lang="de-DE" b="0" i="0" dirty="0" err="1">
                <a:solidFill>
                  <a:srgbClr val="000000"/>
                </a:solidFill>
                <a:effectLst/>
                <a:latin typeface="Linux Libertine"/>
              </a:rPr>
              <a:t>transcriptionfactor</a:t>
            </a:r>
            <a:r>
              <a:rPr lang="de-DE" b="0" i="0" dirty="0">
                <a:solidFill>
                  <a:srgbClr val="000000"/>
                </a:solidFill>
                <a:effectLst/>
                <a:latin typeface="Linux Libertine"/>
              </a:rPr>
              <a:t> </a:t>
            </a:r>
            <a:r>
              <a:rPr lang="en-US" dirty="0"/>
              <a:t>Autoimmune Regulator (AIRE)</a:t>
            </a:r>
            <a:endParaRPr lang="de-DE"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000000"/>
                </a:solidFill>
                <a:effectLst/>
                <a:latin typeface="Linux Libertine"/>
              </a:rPr>
              <a:t>Genes </a:t>
            </a:r>
            <a:r>
              <a:rPr lang="de-DE" b="0" i="0" dirty="0" err="1">
                <a:solidFill>
                  <a:srgbClr val="000000"/>
                </a:solidFill>
                <a:effectLst/>
                <a:latin typeface="Linux Libertine"/>
              </a:rPr>
              <a:t>more</a:t>
            </a:r>
            <a:r>
              <a:rPr lang="de-DE" b="0" i="0" dirty="0">
                <a:solidFill>
                  <a:srgbClr val="000000"/>
                </a:solidFill>
                <a:effectLst/>
                <a:latin typeface="Linux Libertine"/>
              </a:rPr>
              <a:t> </a:t>
            </a:r>
            <a:r>
              <a:rPr lang="de-DE" b="0" i="0" dirty="0" err="1">
                <a:solidFill>
                  <a:srgbClr val="000000"/>
                </a:solidFill>
                <a:effectLst/>
                <a:latin typeface="Linux Libertine"/>
              </a:rPr>
              <a:t>than</a:t>
            </a:r>
            <a:r>
              <a:rPr lang="de-DE" b="0" i="0" dirty="0">
                <a:solidFill>
                  <a:srgbClr val="000000"/>
                </a:solidFill>
                <a:effectLst/>
                <a:latin typeface="Linux Libertine"/>
              </a:rPr>
              <a:t> 5x </a:t>
            </a:r>
            <a:r>
              <a:rPr lang="de-DE" b="0" i="0" dirty="0" err="1">
                <a:solidFill>
                  <a:srgbClr val="000000"/>
                </a:solidFill>
                <a:effectLst/>
                <a:latin typeface="Linux Libertine"/>
              </a:rPr>
              <a:t>the</a:t>
            </a:r>
            <a:r>
              <a:rPr lang="de-DE" b="0" i="0" dirty="0">
                <a:solidFill>
                  <a:srgbClr val="000000"/>
                </a:solidFill>
                <a:effectLst/>
                <a:latin typeface="Linux Libertine"/>
              </a:rPr>
              <a:t> median in </a:t>
            </a:r>
            <a:r>
              <a:rPr lang="de-DE" b="0" i="0" dirty="0" err="1">
                <a:solidFill>
                  <a:srgbClr val="000000"/>
                </a:solidFill>
                <a:effectLst/>
                <a:latin typeface="Linux Libertine"/>
              </a:rPr>
              <a:t>less</a:t>
            </a:r>
            <a:r>
              <a:rPr lang="de-DE" b="0" i="0" dirty="0">
                <a:solidFill>
                  <a:srgbClr val="000000"/>
                </a:solidFill>
                <a:effectLst/>
                <a:latin typeface="Linux Libertine"/>
              </a:rPr>
              <a:t> </a:t>
            </a:r>
            <a:r>
              <a:rPr lang="de-DE" b="0" i="0" dirty="0" err="1">
                <a:solidFill>
                  <a:srgbClr val="000000"/>
                </a:solidFill>
                <a:effectLst/>
                <a:latin typeface="Linux Libertine"/>
              </a:rPr>
              <a:t>than</a:t>
            </a:r>
            <a:r>
              <a:rPr lang="de-DE" b="0" i="0" dirty="0">
                <a:solidFill>
                  <a:srgbClr val="000000"/>
                </a:solidFill>
                <a:effectLst/>
                <a:latin typeface="Linux Libertine"/>
              </a:rPr>
              <a:t> 5 </a:t>
            </a:r>
            <a:r>
              <a:rPr lang="de-DE" b="0" i="0" dirty="0" err="1">
                <a:solidFill>
                  <a:srgbClr val="000000"/>
                </a:solidFill>
                <a:effectLst/>
                <a:latin typeface="Linux Libertine"/>
              </a:rPr>
              <a:t>diffrent</a:t>
            </a:r>
            <a:r>
              <a:rPr lang="de-DE" b="0" i="0" dirty="0">
                <a:solidFill>
                  <a:srgbClr val="000000"/>
                </a:solidFill>
                <a:effectLst/>
                <a:latin typeface="Linux Libertine"/>
              </a:rPr>
              <a:t> </a:t>
            </a:r>
            <a:r>
              <a:rPr lang="de-DE" b="0" i="0" dirty="0" err="1">
                <a:solidFill>
                  <a:srgbClr val="000000"/>
                </a:solidFill>
                <a:effectLst/>
                <a:latin typeface="Linux Libertine"/>
              </a:rPr>
              <a:t>tissues</a:t>
            </a:r>
            <a:r>
              <a:rPr lang="de-DE" b="0" i="0" dirty="0">
                <a:solidFill>
                  <a:srgbClr val="000000"/>
                </a:solidFill>
                <a:effectLst/>
                <a:latin typeface="Linux Libertine"/>
              </a:rPr>
              <a:t> </a:t>
            </a:r>
            <a:r>
              <a:rPr lang="de-DE" b="0" i="0" dirty="0" err="1">
                <a:solidFill>
                  <a:srgbClr val="000000"/>
                </a:solidFill>
                <a:effectLst/>
                <a:latin typeface="Linux Libertine"/>
              </a:rPr>
              <a:t>expressed</a:t>
            </a:r>
            <a:endParaRPr lang="de-DE" b="0" i="0" dirty="0">
              <a:solidFill>
                <a:srgbClr val="000000"/>
              </a:solidFill>
              <a:effectLst/>
              <a:latin typeface="Linux Libertine"/>
            </a:endParaRPr>
          </a:p>
          <a:p>
            <a:endParaRPr lang="en-US" dirty="0"/>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7</a:t>
            </a:fld>
            <a:endParaRPr lang="de-DE"/>
          </a:p>
        </p:txBody>
      </p:sp>
    </p:spTree>
    <p:extLst>
      <p:ext uri="{BB962C8B-B14F-4D97-AF65-F5344CB8AC3E}">
        <p14:creationId xmlns:p14="http://schemas.microsoft.com/office/powerpoint/2010/main" val="2445378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9</a:t>
            </a:fld>
            <a:endParaRPr lang="de-DE"/>
          </a:p>
        </p:txBody>
      </p:sp>
    </p:spTree>
    <p:extLst>
      <p:ext uri="{BB962C8B-B14F-4D97-AF65-F5344CB8AC3E}">
        <p14:creationId xmlns:p14="http://schemas.microsoft.com/office/powerpoint/2010/main" val="3877615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16</a:t>
            </a:fld>
            <a:endParaRPr lang="de-DE"/>
          </a:p>
        </p:txBody>
      </p:sp>
    </p:spTree>
    <p:extLst>
      <p:ext uri="{BB962C8B-B14F-4D97-AF65-F5344CB8AC3E}">
        <p14:creationId xmlns:p14="http://schemas.microsoft.com/office/powerpoint/2010/main" val="1329839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have taken an in depth look at what we have achieved so far, lets switch our perspective around and take a look at where we want to go and what we want to achieve in the next two month.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Starting from today until the 31</a:t>
            </a:r>
            <a:r>
              <a:rPr lang="en-US" baseline="30000" dirty="0"/>
              <a:t>st</a:t>
            </a:r>
            <a:r>
              <a:rPr lang="en-US" dirty="0"/>
              <a:t> of this month we are in phase one of our project: Differential gene expression. We are going to implement methods such as </a:t>
            </a:r>
            <a:r>
              <a:rPr lang="en-US" dirty="0" err="1"/>
              <a:t>limma</a:t>
            </a:r>
            <a:r>
              <a:rPr lang="en-US" dirty="0"/>
              <a:t> analysis and t-tests to further explore our data set and determine differentially expressed genes that will be of interest to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Phase two, we will further analyze these genes of interest. We will do that by screening them for expression patterns using Methods like principal component analysis and k-means clustering. Optionally, we will also start exploring chemokines if there will be enough time for it. This second phase will end on the 14th of July. In Phase three, until the 28</a:t>
            </a:r>
            <a:r>
              <a:rPr lang="en-US" baseline="30000" dirty="0"/>
              <a:t>th</a:t>
            </a:r>
            <a:r>
              <a:rPr lang="en-US" dirty="0"/>
              <a:t> of July we will start with the in depth evaluation of our found data. We plan on connecting our findings with the biological background and doing more research based on our findings. Phase four will be used to explore any new questions and ideas that will come up during the process of our project. We </a:t>
            </a:r>
            <a:r>
              <a:rPr lang="en-US" dirty="0" err="1"/>
              <a:t>wil</a:t>
            </a:r>
            <a:r>
              <a:rPr lang="en-US" dirty="0"/>
              <a:t> use this time to follow our research curiosity and personal interests. This will be going on until the 5</a:t>
            </a:r>
            <a:r>
              <a:rPr lang="en-US" baseline="30000" dirty="0"/>
              <a:t>th</a:t>
            </a:r>
            <a:r>
              <a:rPr lang="en-US" dirty="0"/>
              <a:t> of July. Phase five will be used to take all necessary steps to conclude this project. We will compile all relevant data into a report and prepare a final presentation. This will be used to present all our gained knowledge to you. This last Phase will end on the 19</a:t>
            </a:r>
            <a:r>
              <a:rPr lang="en-US" baseline="30000" dirty="0"/>
              <a:t>th</a:t>
            </a:r>
            <a:r>
              <a:rPr lang="en-US" dirty="0"/>
              <a:t> of July, just one day before we will conclude this project by holding our final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26</a:t>
            </a:fld>
            <a:endParaRPr lang="de-DE"/>
          </a:p>
        </p:txBody>
      </p:sp>
    </p:spTree>
    <p:extLst>
      <p:ext uri="{BB962C8B-B14F-4D97-AF65-F5344CB8AC3E}">
        <p14:creationId xmlns:p14="http://schemas.microsoft.com/office/powerpoint/2010/main" val="3813019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Now that we have discussed what we want to achieve, it is also important to take a look at how we want to achieve that. To make this whole project a success, we have defined  five building blocks for our teamwork. These are all aspects that we deem necessary for achieving our goals and succeeding as a team. </a:t>
            </a:r>
          </a:p>
          <a:p>
            <a:r>
              <a:rPr lang="en-US" dirty="0"/>
              <a:t>Fist and foremost: staying connected. Good Communication is key when it comes to teamwork, so we have chosen WhatsApp as our main tool of communication as it allows us to share information fast and easy.  Second, we have decided on tracking our progress </a:t>
            </a:r>
            <a:r>
              <a:rPr lang="en-US" dirty="0" err="1"/>
              <a:t>toroughly</a:t>
            </a:r>
            <a:r>
              <a:rPr lang="en-US" dirty="0"/>
              <a:t>, so that we always have a clear overview of what we have already achieved and what still needs to be done. For the purpose of this, each team meeting is logged in a </a:t>
            </a:r>
            <a:r>
              <a:rPr lang="en-US" dirty="0" err="1"/>
              <a:t>protocoll</a:t>
            </a:r>
            <a:r>
              <a:rPr lang="en-US" dirty="0"/>
              <a:t> via google docs. This includes an in depth to-do list with tasks assigned to a specific person that will be checked upon the beginning of the next meeting.</a:t>
            </a:r>
          </a:p>
          <a:p>
            <a:r>
              <a:rPr lang="en-US" dirty="0"/>
              <a:t>Next, we have out tutorial debriefing. After every tutorial with you Ian, we meet up as a group to assess how productive the tutorial was. We also collect our </a:t>
            </a:r>
            <a:r>
              <a:rPr lang="en-US" dirty="0" err="1"/>
              <a:t>imideate</a:t>
            </a:r>
            <a:r>
              <a:rPr lang="en-US" dirty="0"/>
              <a:t> thoughts and ideas and any new insight that we gained. Now to one of the most important </a:t>
            </a:r>
            <a:r>
              <a:rPr lang="en-US" dirty="0" err="1"/>
              <a:t>aspekts</a:t>
            </a:r>
            <a:r>
              <a:rPr lang="en-US" dirty="0"/>
              <a:t>. The round table. Every Tuesday evening at five pm we meet at a conference room in the library and hold our weeks main meeting. This includes an in-depth discussion of our tutorial with Ian earlier in the day and exploring of our further developed ideas from the tutorial debriefing. We also recap what we achieved in the last week and distribute tasks for the </a:t>
            </a:r>
            <a:r>
              <a:rPr lang="en-US"/>
              <a:t>coming week. </a:t>
            </a:r>
            <a:endParaRPr lang="en-US" dirty="0"/>
          </a:p>
          <a:p>
            <a:r>
              <a:rPr lang="en-US" dirty="0"/>
              <a:t>And last but definitely not least: keeping it flexible. There can always be unforeseen circumstances and unexpected problems that need immediate discussion. For instances as such we use discord as a tool to hold remote meetings so we can solve situations like that as fast as possible and move on from them. </a:t>
            </a:r>
          </a:p>
        </p:txBody>
      </p:sp>
      <p:sp>
        <p:nvSpPr>
          <p:cNvPr id="4" name="Foliennummernplatzhalt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7F12AC4-85F9-4B93-92D3-A9937CE1B92C}"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420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But what are chemokines ?</a:t>
            </a:r>
          </a:p>
          <a:p>
            <a:r>
              <a:rPr lang="en-US" dirty="0"/>
              <a:t>Small </a:t>
            </a:r>
            <a:r>
              <a:rPr lang="en-US" dirty="0" err="1"/>
              <a:t>groupe</a:t>
            </a:r>
            <a:r>
              <a:rPr lang="en-US" dirty="0"/>
              <a:t> of proteins with similar structure. </a:t>
            </a:r>
          </a:p>
          <a:p>
            <a:r>
              <a:rPr lang="en-US" dirty="0" err="1"/>
              <a:t>Chemoattractors</a:t>
            </a:r>
            <a:r>
              <a:rPr lang="en-US" dirty="0"/>
              <a:t>: 	-&gt; cells (dendritic cells) </a:t>
            </a:r>
            <a:r>
              <a:rPr lang="en-US" dirty="0" err="1"/>
              <a:t>rerlease</a:t>
            </a:r>
            <a:r>
              <a:rPr lang="en-US" dirty="0"/>
              <a:t> them, effector cells (leukocytes) move to the origin of release</a:t>
            </a:r>
          </a:p>
          <a:p>
            <a:r>
              <a:rPr lang="en-US" dirty="0"/>
              <a:t>		-&gt;chemokines bind to GPCR and induce  signaling cascade</a:t>
            </a:r>
          </a:p>
          <a:p>
            <a:r>
              <a:rPr lang="en-US" dirty="0"/>
              <a:t>They play an important role in embryonic development, which is unknown.</a:t>
            </a:r>
          </a:p>
          <a:p>
            <a:r>
              <a:rPr lang="en-US" dirty="0"/>
              <a:t> </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29</a:t>
            </a:fld>
            <a:endParaRPr lang="de-DE"/>
          </a:p>
        </p:txBody>
      </p:sp>
    </p:spTree>
    <p:extLst>
      <p:ext uri="{BB962C8B-B14F-4D97-AF65-F5344CB8AC3E}">
        <p14:creationId xmlns:p14="http://schemas.microsoft.com/office/powerpoint/2010/main" val="1035119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4E4D35B4-7069-4B30-92CD-0AEC62722384}"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3228471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F11B494-B548-4041-8C78-F3F11B2153ED}"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456188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34EC744-8E0F-4666-BC5A-495C368D8BA0}"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3373023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F96605B-8219-405C-BAB3-22CFB93EC77D}"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1619706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8870600-3A68-4AB7-9141-BAD48B0D6406}"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2656015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FD8DBC4-4E8B-4F2E-8D75-B3D601992F13}" type="datetime1">
              <a:rPr lang="de-DE" smtClean="0"/>
              <a:t>18.05.2022</a:t>
            </a:fld>
            <a:endParaRPr lang="de-DE"/>
          </a:p>
        </p:txBody>
      </p:sp>
      <p:sp>
        <p:nvSpPr>
          <p:cNvPr id="6" name="Footer Placeholder 5"/>
          <p:cNvSpPr>
            <a:spLocks noGrp="1"/>
          </p:cNvSpPr>
          <p:nvPr>
            <p:ph type="ftr" sz="quarter" idx="11"/>
          </p:nvPr>
        </p:nvSpPr>
        <p:spPr/>
        <p:txBody>
          <a:bodyPr/>
          <a:lstStyle/>
          <a:p>
            <a:r>
              <a:rPr lang="de-DE"/>
              <a:t>Paul Christmann</a:t>
            </a:r>
          </a:p>
        </p:txBody>
      </p:sp>
      <p:sp>
        <p:nvSpPr>
          <p:cNvPr id="7" name="Slide Number Placeholder 6"/>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4029060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de-DE"/>
              <a:t>Mastertitelformat bearbeiten</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629842" y="2087563"/>
            <a:ext cx="3868340" cy="307049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4629150" y="2087563"/>
            <a:ext cx="3887391" cy="307049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E38F780F-35A8-41F2-803D-8DFD54272BEF}" type="datetime1">
              <a:rPr lang="de-DE" smtClean="0"/>
              <a:t>18.05.2022</a:t>
            </a:fld>
            <a:endParaRPr lang="de-DE"/>
          </a:p>
        </p:txBody>
      </p:sp>
      <p:sp>
        <p:nvSpPr>
          <p:cNvPr id="8" name="Footer Placeholder 7"/>
          <p:cNvSpPr>
            <a:spLocks noGrp="1"/>
          </p:cNvSpPr>
          <p:nvPr>
            <p:ph type="ftr" sz="quarter" idx="11"/>
          </p:nvPr>
        </p:nvSpPr>
        <p:spPr/>
        <p:txBody>
          <a:bodyPr/>
          <a:lstStyle/>
          <a:p>
            <a:r>
              <a:rPr lang="de-DE"/>
              <a:t>Paul Christmann</a:t>
            </a:r>
          </a:p>
        </p:txBody>
      </p:sp>
      <p:sp>
        <p:nvSpPr>
          <p:cNvPr id="9" name="Slide Number Placeholder 8"/>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1898251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E248A22B-5891-4BB7-B577-825EF80C8DC0}" type="datetime1">
              <a:rPr lang="de-DE" smtClean="0"/>
              <a:t>18.05.2022</a:t>
            </a:fld>
            <a:endParaRPr lang="de-DE"/>
          </a:p>
        </p:txBody>
      </p:sp>
      <p:sp>
        <p:nvSpPr>
          <p:cNvPr id="4" name="Footer Placeholder 3"/>
          <p:cNvSpPr>
            <a:spLocks noGrp="1"/>
          </p:cNvSpPr>
          <p:nvPr>
            <p:ph type="ftr" sz="quarter" idx="11"/>
          </p:nvPr>
        </p:nvSpPr>
        <p:spPr/>
        <p:txBody>
          <a:bodyPr/>
          <a:lstStyle/>
          <a:p>
            <a:r>
              <a:rPr lang="de-DE"/>
              <a:t>Paul Christmann</a:t>
            </a:r>
          </a:p>
        </p:txBody>
      </p:sp>
      <p:sp>
        <p:nvSpPr>
          <p:cNvPr id="5" name="Slide Number Placeholder 4"/>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1990398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AB5F03-E438-409F-948A-23B68EC68711}" type="datetime1">
              <a:rPr lang="de-DE" smtClean="0"/>
              <a:t>18.05.2022</a:t>
            </a:fld>
            <a:endParaRPr lang="de-DE"/>
          </a:p>
        </p:txBody>
      </p:sp>
      <p:sp>
        <p:nvSpPr>
          <p:cNvPr id="3" name="Footer Placeholder 2"/>
          <p:cNvSpPr>
            <a:spLocks noGrp="1"/>
          </p:cNvSpPr>
          <p:nvPr>
            <p:ph type="ftr" sz="quarter" idx="11"/>
          </p:nvPr>
        </p:nvSpPr>
        <p:spPr/>
        <p:txBody>
          <a:bodyPr/>
          <a:lstStyle/>
          <a:p>
            <a:r>
              <a:rPr lang="de-DE"/>
              <a:t>Paul Christmann</a:t>
            </a:r>
          </a:p>
        </p:txBody>
      </p:sp>
      <p:sp>
        <p:nvSpPr>
          <p:cNvPr id="4" name="Slide Number Placeholder 3"/>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3479642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189EC830-2B5C-4E75-B244-C97623B20C7C}" type="datetime1">
              <a:rPr lang="de-DE" smtClean="0"/>
              <a:t>18.05.2022</a:t>
            </a:fld>
            <a:endParaRPr lang="de-DE"/>
          </a:p>
        </p:txBody>
      </p:sp>
      <p:sp>
        <p:nvSpPr>
          <p:cNvPr id="6" name="Footer Placeholder 5"/>
          <p:cNvSpPr>
            <a:spLocks noGrp="1"/>
          </p:cNvSpPr>
          <p:nvPr>
            <p:ph type="ftr" sz="quarter" idx="11"/>
          </p:nvPr>
        </p:nvSpPr>
        <p:spPr/>
        <p:txBody>
          <a:bodyPr/>
          <a:lstStyle/>
          <a:p>
            <a:r>
              <a:rPr lang="de-DE"/>
              <a:t>Paul Christmann</a:t>
            </a:r>
          </a:p>
        </p:txBody>
      </p:sp>
      <p:sp>
        <p:nvSpPr>
          <p:cNvPr id="7" name="Slide Number Placeholder 6"/>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2576307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B68E9873-F58D-4E9C-B2A6-B07C00CC07F2}" type="datetime1">
              <a:rPr lang="de-DE" smtClean="0"/>
              <a:t>18.05.2022</a:t>
            </a:fld>
            <a:endParaRPr lang="de-DE"/>
          </a:p>
        </p:txBody>
      </p:sp>
      <p:sp>
        <p:nvSpPr>
          <p:cNvPr id="6" name="Footer Placeholder 5"/>
          <p:cNvSpPr>
            <a:spLocks noGrp="1"/>
          </p:cNvSpPr>
          <p:nvPr>
            <p:ph type="ftr" sz="quarter" idx="11"/>
          </p:nvPr>
        </p:nvSpPr>
        <p:spPr/>
        <p:txBody>
          <a:bodyPr/>
          <a:lstStyle/>
          <a:p>
            <a:r>
              <a:rPr lang="de-DE"/>
              <a:t>Paul Christmann</a:t>
            </a:r>
          </a:p>
        </p:txBody>
      </p:sp>
      <p:sp>
        <p:nvSpPr>
          <p:cNvPr id="7" name="Slide Number Placeholder 6"/>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221933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108A87E1-5614-4AB1-8F63-E303A46FF430}" type="datetime1">
              <a:rPr lang="de-DE" smtClean="0"/>
              <a:t>18.05.2022</a:t>
            </a:fld>
            <a:endParaRPr lang="de-DE"/>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de-DE"/>
              <a:t>Paul Christmann</a:t>
            </a:r>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3D8A29C-259F-45D5-BFFA-A48772AC905C}" type="slidenum">
              <a:rPr lang="de-DE" smtClean="0"/>
              <a:t>‹Nr.›</a:t>
            </a:fld>
            <a:endParaRPr lang="de-DE"/>
          </a:p>
        </p:txBody>
      </p:sp>
    </p:spTree>
    <p:extLst>
      <p:ext uri="{BB962C8B-B14F-4D97-AF65-F5344CB8AC3E}">
        <p14:creationId xmlns:p14="http://schemas.microsoft.com/office/powerpoint/2010/main" val="2444716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6.svg"/><Relationship Id="rId7" Type="http://schemas.openxmlformats.org/officeDocument/2006/relationships/image" Target="../media/image13.svg"/><Relationship Id="rId12" Type="http://schemas.openxmlformats.org/officeDocument/2006/relationships/image" Target="../media/image29.jp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28.jpg"/><Relationship Id="rId5" Type="http://schemas.openxmlformats.org/officeDocument/2006/relationships/image" Target="../media/image7.sv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6.svg"/><Relationship Id="rId7" Type="http://schemas.openxmlformats.org/officeDocument/2006/relationships/image" Target="../media/image13.svg"/><Relationship Id="rId12"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30.png"/><Relationship Id="rId5" Type="http://schemas.openxmlformats.org/officeDocument/2006/relationships/image" Target="../media/image7.sv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8.svg"/></Relationships>
</file>

<file path=ppt/slides/_rels/slide1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12"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32.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35.jpg"/><Relationship Id="rId18" Type="http://schemas.openxmlformats.org/officeDocument/2006/relationships/image" Target="../media/image40.jpg"/><Relationship Id="rId26" Type="http://schemas.openxmlformats.org/officeDocument/2006/relationships/image" Target="../media/image48.jpg"/><Relationship Id="rId3" Type="http://schemas.openxmlformats.org/officeDocument/2006/relationships/image" Target="../media/image25.png"/><Relationship Id="rId21" Type="http://schemas.openxmlformats.org/officeDocument/2006/relationships/image" Target="../media/image43.jpg"/><Relationship Id="rId7" Type="http://schemas.openxmlformats.org/officeDocument/2006/relationships/image" Target="../media/image12.png"/><Relationship Id="rId12" Type="http://schemas.openxmlformats.org/officeDocument/2006/relationships/image" Target="../media/image34.jpg"/><Relationship Id="rId17" Type="http://schemas.openxmlformats.org/officeDocument/2006/relationships/image" Target="../media/image39.jpg"/><Relationship Id="rId25" Type="http://schemas.openxmlformats.org/officeDocument/2006/relationships/image" Target="../media/image47.jpg"/><Relationship Id="rId2" Type="http://schemas.openxmlformats.org/officeDocument/2006/relationships/image" Target="../media/image1.png"/><Relationship Id="rId16" Type="http://schemas.openxmlformats.org/officeDocument/2006/relationships/image" Target="../media/image38.jpg"/><Relationship Id="rId20" Type="http://schemas.openxmlformats.org/officeDocument/2006/relationships/image" Target="../media/image42.jp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33.jpg"/><Relationship Id="rId24" Type="http://schemas.openxmlformats.org/officeDocument/2006/relationships/image" Target="../media/image46.jpg"/><Relationship Id="rId5" Type="http://schemas.openxmlformats.org/officeDocument/2006/relationships/image" Target="../media/image6.png"/><Relationship Id="rId15" Type="http://schemas.openxmlformats.org/officeDocument/2006/relationships/image" Target="../media/image37.jpg"/><Relationship Id="rId23" Type="http://schemas.openxmlformats.org/officeDocument/2006/relationships/image" Target="../media/image45.jpg"/><Relationship Id="rId28" Type="http://schemas.openxmlformats.org/officeDocument/2006/relationships/image" Target="../media/image50.jpg"/><Relationship Id="rId10" Type="http://schemas.openxmlformats.org/officeDocument/2006/relationships/image" Target="../media/image18.svg"/><Relationship Id="rId19" Type="http://schemas.openxmlformats.org/officeDocument/2006/relationships/image" Target="../media/image41.jpg"/><Relationship Id="rId4" Type="http://schemas.openxmlformats.org/officeDocument/2006/relationships/image" Target="../media/image26.svg"/><Relationship Id="rId9" Type="http://schemas.openxmlformats.org/officeDocument/2006/relationships/image" Target="../media/image17.png"/><Relationship Id="rId14" Type="http://schemas.openxmlformats.org/officeDocument/2006/relationships/image" Target="../media/image36.jpg"/><Relationship Id="rId22" Type="http://schemas.openxmlformats.org/officeDocument/2006/relationships/image" Target="../media/image44.jpg"/><Relationship Id="rId27" Type="http://schemas.openxmlformats.org/officeDocument/2006/relationships/image" Target="../media/image49.jpg"/></Relationships>
</file>

<file path=ppt/slides/_rels/slide1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1.jp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53.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2.jp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55.png"/><Relationship Id="rId3" Type="http://schemas.openxmlformats.org/officeDocument/2006/relationships/image" Target="../media/image1.png"/><Relationship Id="rId7" Type="http://schemas.openxmlformats.org/officeDocument/2006/relationships/image" Target="../media/image7.svg"/><Relationship Id="rId12"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8.svg"/><Relationship Id="rId5" Type="http://schemas.openxmlformats.org/officeDocument/2006/relationships/image" Target="../media/image26.svg"/><Relationship Id="rId10" Type="http://schemas.openxmlformats.org/officeDocument/2006/relationships/image" Target="../media/image17.png"/><Relationship Id="rId4" Type="http://schemas.openxmlformats.org/officeDocument/2006/relationships/image" Target="../media/image25.png"/><Relationship Id="rId9" Type="http://schemas.openxmlformats.org/officeDocument/2006/relationships/image" Target="../media/image13.svg"/></Relationships>
</file>

<file path=ppt/slides/_rels/slide1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58.sv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6.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9.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60.jpe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58.sv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61.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22.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25.png"/><Relationship Id="rId7"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9.svg"/><Relationship Id="rId4" Type="http://schemas.openxmlformats.org/officeDocument/2006/relationships/image" Target="../media/image26.svg"/><Relationship Id="rId9" Type="http://schemas.openxmlformats.org/officeDocument/2006/relationships/image" Target="../media/image64.png"/></Relationships>
</file>

<file path=ppt/slides/_rels/slide23.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25.png"/><Relationship Id="rId7" Type="http://schemas.openxmlformats.org/officeDocument/2006/relationships/image" Target="../media/image62.png"/><Relationship Id="rId12" Type="http://schemas.openxmlformats.org/officeDocument/2006/relationships/image" Target="../media/image6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65.png"/><Relationship Id="rId5" Type="http://schemas.openxmlformats.org/officeDocument/2006/relationships/image" Target="../media/image15.png"/><Relationship Id="rId10" Type="http://schemas.openxmlformats.org/officeDocument/2006/relationships/image" Target="../media/image9.svg"/><Relationship Id="rId4" Type="http://schemas.openxmlformats.org/officeDocument/2006/relationships/image" Target="../media/image26.svg"/><Relationship Id="rId9" Type="http://schemas.openxmlformats.org/officeDocument/2006/relationships/image" Target="../media/image64.png"/></Relationships>
</file>

<file path=ppt/slides/_rels/slide24.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9.png"/><Relationship Id="rId18" Type="http://schemas.openxmlformats.org/officeDocument/2006/relationships/image" Target="../media/image73.svg"/><Relationship Id="rId3" Type="http://schemas.openxmlformats.org/officeDocument/2006/relationships/image" Target="../media/image25.png"/><Relationship Id="rId7" Type="http://schemas.openxmlformats.org/officeDocument/2006/relationships/image" Target="../media/image62.png"/><Relationship Id="rId12" Type="http://schemas.openxmlformats.org/officeDocument/2006/relationships/image" Target="../media/image68.svg"/><Relationship Id="rId17" Type="http://schemas.openxmlformats.org/officeDocument/2006/relationships/image" Target="../media/image72.png"/><Relationship Id="rId2" Type="http://schemas.openxmlformats.org/officeDocument/2006/relationships/image" Target="../media/image1.png"/><Relationship Id="rId16" Type="http://schemas.openxmlformats.org/officeDocument/2006/relationships/image" Target="../media/image66.svg"/><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67.png"/><Relationship Id="rId5" Type="http://schemas.openxmlformats.org/officeDocument/2006/relationships/image" Target="../media/image15.png"/><Relationship Id="rId15" Type="http://schemas.openxmlformats.org/officeDocument/2006/relationships/image" Target="../media/image71.png"/><Relationship Id="rId10" Type="http://schemas.openxmlformats.org/officeDocument/2006/relationships/image" Target="../media/image9.svg"/><Relationship Id="rId4" Type="http://schemas.openxmlformats.org/officeDocument/2006/relationships/image" Target="../media/image26.svg"/><Relationship Id="rId9" Type="http://schemas.openxmlformats.org/officeDocument/2006/relationships/image" Target="../media/image64.png"/><Relationship Id="rId14" Type="http://schemas.openxmlformats.org/officeDocument/2006/relationships/image" Target="../media/image70.svg"/></Relationships>
</file>

<file path=ppt/slides/_rels/slide2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5.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26.svg"/><Relationship Id="rId9" Type="http://schemas.openxmlformats.org/officeDocument/2006/relationships/image" Target="../media/image10.png"/></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11.svg"/><Relationship Id="rId5" Type="http://schemas.openxmlformats.org/officeDocument/2006/relationships/image" Target="../media/image26.svg"/><Relationship Id="rId10" Type="http://schemas.openxmlformats.org/officeDocument/2006/relationships/image" Target="../media/image10.png"/><Relationship Id="rId4" Type="http://schemas.openxmlformats.org/officeDocument/2006/relationships/image" Target="../media/image25.png"/><Relationship Id="rId9" Type="http://schemas.openxmlformats.org/officeDocument/2006/relationships/image" Target="../media/image18.svg"/></Relationships>
</file>

<file path=ppt/slides/_rels/slide27.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1.png"/><Relationship Id="rId18" Type="http://schemas.openxmlformats.org/officeDocument/2006/relationships/image" Target="../media/image15.png"/><Relationship Id="rId26" Type="http://schemas.openxmlformats.org/officeDocument/2006/relationships/image" Target="../media/image90.png"/><Relationship Id="rId3" Type="http://schemas.openxmlformats.org/officeDocument/2006/relationships/image" Target="../media/image74.png"/><Relationship Id="rId21" Type="http://schemas.openxmlformats.org/officeDocument/2006/relationships/image" Target="../media/image85.svg"/><Relationship Id="rId7" Type="http://schemas.openxmlformats.org/officeDocument/2006/relationships/image" Target="../media/image78.png"/><Relationship Id="rId12" Type="http://schemas.openxmlformats.org/officeDocument/2006/relationships/image" Target="../media/image83.svg"/><Relationship Id="rId17" Type="http://schemas.openxmlformats.org/officeDocument/2006/relationships/image" Target="../media/image26.svg"/><Relationship Id="rId25" Type="http://schemas.openxmlformats.org/officeDocument/2006/relationships/image" Target="../media/image89.svg"/><Relationship Id="rId2" Type="http://schemas.openxmlformats.org/officeDocument/2006/relationships/notesSlide" Target="../notesSlides/notesSlide8.xml"/><Relationship Id="rId16" Type="http://schemas.openxmlformats.org/officeDocument/2006/relationships/image" Target="../media/image25.png"/><Relationship Id="rId20" Type="http://schemas.openxmlformats.org/officeDocument/2006/relationships/image" Target="../media/image84.png"/><Relationship Id="rId29" Type="http://schemas.openxmlformats.org/officeDocument/2006/relationships/image" Target="../media/image93.svg"/><Relationship Id="rId1" Type="http://schemas.openxmlformats.org/officeDocument/2006/relationships/slideLayout" Target="../slideLayouts/slideLayout1.xml"/><Relationship Id="rId6" Type="http://schemas.openxmlformats.org/officeDocument/2006/relationships/image" Target="../media/image77.svg"/><Relationship Id="rId11" Type="http://schemas.openxmlformats.org/officeDocument/2006/relationships/image" Target="../media/image82.png"/><Relationship Id="rId24" Type="http://schemas.openxmlformats.org/officeDocument/2006/relationships/image" Target="../media/image88.png"/><Relationship Id="rId5" Type="http://schemas.openxmlformats.org/officeDocument/2006/relationships/image" Target="../media/image76.png"/><Relationship Id="rId15" Type="http://schemas.openxmlformats.org/officeDocument/2006/relationships/image" Target="../media/image13.svg"/><Relationship Id="rId23" Type="http://schemas.openxmlformats.org/officeDocument/2006/relationships/image" Target="../media/image87.svg"/><Relationship Id="rId28" Type="http://schemas.openxmlformats.org/officeDocument/2006/relationships/image" Target="../media/image92.png"/><Relationship Id="rId10" Type="http://schemas.openxmlformats.org/officeDocument/2006/relationships/image" Target="../media/image81.svg"/><Relationship Id="rId19" Type="http://schemas.openxmlformats.org/officeDocument/2006/relationships/image" Target="../media/image16.svg"/><Relationship Id="rId31" Type="http://schemas.openxmlformats.org/officeDocument/2006/relationships/image" Target="../media/image95.svg"/><Relationship Id="rId4" Type="http://schemas.openxmlformats.org/officeDocument/2006/relationships/image" Target="../media/image75.svg"/><Relationship Id="rId9" Type="http://schemas.openxmlformats.org/officeDocument/2006/relationships/image" Target="../media/image80.png"/><Relationship Id="rId14" Type="http://schemas.openxmlformats.org/officeDocument/2006/relationships/image" Target="../media/image12.png"/><Relationship Id="rId22" Type="http://schemas.openxmlformats.org/officeDocument/2006/relationships/image" Target="../media/image86.png"/><Relationship Id="rId27" Type="http://schemas.openxmlformats.org/officeDocument/2006/relationships/image" Target="../media/image91.svg"/><Relationship Id="rId30" Type="http://schemas.openxmlformats.org/officeDocument/2006/relationships/image" Target="../media/image94.png"/></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9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97.jpe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3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9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98.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3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99.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3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14.png"/><Relationship Id="rId10" Type="http://schemas.openxmlformats.org/officeDocument/2006/relationships/image" Target="../media/image18.svg"/><Relationship Id="rId4" Type="http://schemas.openxmlformats.org/officeDocument/2006/relationships/image" Target="../media/image13.svg"/><Relationship Id="rId9" Type="http://schemas.openxmlformats.org/officeDocument/2006/relationships/image" Target="../media/image17.png"/></Relationships>
</file>

<file path=ppt/slides/_rels/slide3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35.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25.png"/><Relationship Id="rId7"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9.svg"/><Relationship Id="rId4" Type="http://schemas.openxmlformats.org/officeDocument/2006/relationships/image" Target="../media/image26.svg"/><Relationship Id="rId9" Type="http://schemas.openxmlformats.org/officeDocument/2006/relationships/image" Target="../media/image64.png"/></Relationships>
</file>

<file path=ppt/slides/_rels/slide3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5.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26.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14.png"/><Relationship Id="rId10" Type="http://schemas.openxmlformats.org/officeDocument/2006/relationships/image" Target="../media/image18.svg"/><Relationship Id="rId4" Type="http://schemas.openxmlformats.org/officeDocument/2006/relationships/image" Target="../media/image13.sv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pic>
        <p:nvPicPr>
          <p:cNvPr id="4" name="Grafik 3">
            <a:extLst>
              <a:ext uri="{FF2B5EF4-FFF2-40B4-BE49-F238E27FC236}">
                <a16:creationId xmlns:a16="http://schemas.microsoft.com/office/drawing/2014/main" id="{CC66E1B3-7CE8-ACC5-AF25-7EC824DA2955}"/>
              </a:ext>
            </a:extLst>
          </p:cNvPr>
          <p:cNvPicPr>
            <a:picLocks noChangeAspect="1"/>
          </p:cNvPicPr>
          <p:nvPr/>
        </p:nvPicPr>
        <p:blipFill>
          <a:blip r:embed="rId4"/>
          <a:stretch>
            <a:fillRect/>
          </a:stretch>
        </p:blipFill>
        <p:spPr>
          <a:xfrm>
            <a:off x="0" y="1235646"/>
            <a:ext cx="9144000" cy="3853308"/>
          </a:xfrm>
          <a:prstGeom prst="rect">
            <a:avLst/>
          </a:prstGeom>
        </p:spPr>
      </p:pic>
    </p:spTree>
    <p:extLst>
      <p:ext uri="{BB962C8B-B14F-4D97-AF65-F5344CB8AC3E}">
        <p14:creationId xmlns:p14="http://schemas.microsoft.com/office/powerpoint/2010/main" val="1360777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10</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3234704"/>
            <a:ext cx="406922" cy="406922"/>
          </a:xfrm>
          <a:prstGeom prst="rect">
            <a:avLst/>
          </a:prstGeom>
        </p:spPr>
      </p:pic>
      <p:sp>
        <p:nvSpPr>
          <p:cNvPr id="22" name="Textfeld 12">
            <a:extLst>
              <a:ext uri="{FF2B5EF4-FFF2-40B4-BE49-F238E27FC236}">
                <a16:creationId xmlns:a16="http://schemas.microsoft.com/office/drawing/2014/main" id="{88E434CB-53F2-43DE-989A-34F83773913E}"/>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Dataset: Gene </a:t>
            </a:r>
            <a:r>
              <a:rPr lang="de-DE" sz="3200" dirty="0" err="1">
                <a:latin typeface="+mj-lt"/>
              </a:rPr>
              <a:t>expression</a:t>
            </a:r>
            <a:r>
              <a:rPr lang="de-DE" sz="3200" dirty="0">
                <a:latin typeface="+mj-lt"/>
              </a:rPr>
              <a:t> </a:t>
            </a:r>
            <a:r>
              <a:rPr lang="de-DE" sz="3200" dirty="0" err="1">
                <a:latin typeface="+mj-lt"/>
              </a:rPr>
              <a:t>intensity</a:t>
            </a:r>
            <a:endParaRPr lang="de-DE" sz="3200" dirty="0">
              <a:latin typeface="+mj-lt"/>
            </a:endParaRPr>
          </a:p>
        </p:txBody>
      </p:sp>
      <p:pic>
        <p:nvPicPr>
          <p:cNvPr id="25" name="Grafik 24">
            <a:extLst>
              <a:ext uri="{FF2B5EF4-FFF2-40B4-BE49-F238E27FC236}">
                <a16:creationId xmlns:a16="http://schemas.microsoft.com/office/drawing/2014/main" id="{83A8EE2E-0954-6F9A-1734-5FCF5AFB3FA0}"/>
              </a:ext>
            </a:extLst>
          </p:cNvPr>
          <p:cNvPicPr>
            <a:picLocks noChangeAspect="1"/>
          </p:cNvPicPr>
          <p:nvPr/>
        </p:nvPicPr>
        <p:blipFill>
          <a:blip r:embed="rId10"/>
          <a:stretch>
            <a:fillRect/>
          </a:stretch>
        </p:blipFill>
        <p:spPr>
          <a:xfrm>
            <a:off x="7644639" y="112751"/>
            <a:ext cx="1385921" cy="1236316"/>
          </a:xfrm>
          <a:prstGeom prst="rect">
            <a:avLst/>
          </a:prstGeom>
        </p:spPr>
      </p:pic>
      <p:sp>
        <p:nvSpPr>
          <p:cNvPr id="26" name="Textfeld 14">
            <a:extLst>
              <a:ext uri="{FF2B5EF4-FFF2-40B4-BE49-F238E27FC236}">
                <a16:creationId xmlns:a16="http://schemas.microsoft.com/office/drawing/2014/main" id="{A2B5C46B-063C-6248-9B87-E8ABEC361EB5}"/>
              </a:ext>
            </a:extLst>
          </p:cNvPr>
          <p:cNvSpPr txBox="1"/>
          <p:nvPr/>
        </p:nvSpPr>
        <p:spPr>
          <a:xfrm>
            <a:off x="858072" y="1388542"/>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Gene </a:t>
            </a:r>
            <a:r>
              <a:rPr lang="de-DE" dirty="0" err="1"/>
              <a:t>expression</a:t>
            </a:r>
            <a:r>
              <a:rPr lang="de-DE" dirty="0"/>
              <a:t> </a:t>
            </a:r>
            <a:r>
              <a:rPr lang="de-DE" dirty="0" err="1"/>
              <a:t>data</a:t>
            </a:r>
            <a:r>
              <a:rPr lang="de-DE" dirty="0"/>
              <a:t> </a:t>
            </a:r>
            <a:r>
              <a:rPr lang="de-DE" dirty="0" err="1"/>
              <a:t>of</a:t>
            </a:r>
            <a:r>
              <a:rPr lang="de-DE" dirty="0"/>
              <a:t> </a:t>
            </a:r>
            <a:r>
              <a:rPr lang="de-DE" dirty="0" err="1"/>
              <a:t>three</a:t>
            </a:r>
            <a:r>
              <a:rPr lang="de-DE" dirty="0"/>
              <a:t> </a:t>
            </a:r>
            <a:r>
              <a:rPr lang="de-DE" dirty="0" err="1"/>
              <a:t>embryos</a:t>
            </a:r>
            <a:r>
              <a:rPr lang="de-DE" dirty="0"/>
              <a:t> per </a:t>
            </a:r>
            <a:r>
              <a:rPr lang="de-DE" dirty="0" err="1"/>
              <a:t>week</a:t>
            </a:r>
            <a:r>
              <a:rPr lang="de-DE" dirty="0"/>
              <a:t> 4-9 </a:t>
            </a:r>
            <a:r>
              <a:rPr lang="de-DE" dirty="0" err="1"/>
              <a:t>of</a:t>
            </a:r>
            <a:r>
              <a:rPr lang="de-DE" dirty="0"/>
              <a:t> </a:t>
            </a:r>
            <a:r>
              <a:rPr lang="de-DE" dirty="0" err="1"/>
              <a:t>embyrogenesis</a:t>
            </a:r>
            <a:endParaRPr lang="en-US" dirty="0"/>
          </a:p>
        </p:txBody>
      </p:sp>
      <p:sp>
        <p:nvSpPr>
          <p:cNvPr id="27" name="Textfeld 16">
            <a:extLst>
              <a:ext uri="{FF2B5EF4-FFF2-40B4-BE49-F238E27FC236}">
                <a16:creationId xmlns:a16="http://schemas.microsoft.com/office/drawing/2014/main" id="{4FD19523-D7B8-9123-2156-D775153C9FA6}"/>
              </a:ext>
            </a:extLst>
          </p:cNvPr>
          <p:cNvSpPr txBox="1"/>
          <p:nvPr/>
        </p:nvSpPr>
        <p:spPr>
          <a:xfrm>
            <a:off x="855424" y="101921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Title: Gene Expression Atlas </a:t>
            </a:r>
            <a:r>
              <a:rPr lang="de-DE" dirty="0" err="1"/>
              <a:t>for</a:t>
            </a:r>
            <a:r>
              <a:rPr lang="de-DE" dirty="0"/>
              <a:t> Human Embryogenesis</a:t>
            </a:r>
            <a:endParaRPr lang="en-US" dirty="0"/>
          </a:p>
        </p:txBody>
      </p:sp>
      <p:sp>
        <p:nvSpPr>
          <p:cNvPr id="28" name="Textfeld 17">
            <a:extLst>
              <a:ext uri="{FF2B5EF4-FFF2-40B4-BE49-F238E27FC236}">
                <a16:creationId xmlns:a16="http://schemas.microsoft.com/office/drawing/2014/main" id="{2AF10944-B257-416B-042D-D560AC4267CA}"/>
              </a:ext>
            </a:extLst>
          </p:cNvPr>
          <p:cNvSpPr txBox="1"/>
          <p:nvPr/>
        </p:nvSpPr>
        <p:spPr>
          <a:xfrm>
            <a:off x="855423" y="1752342"/>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Dataframe </a:t>
            </a:r>
            <a:r>
              <a:rPr lang="de-DE" dirty="0" err="1"/>
              <a:t>with</a:t>
            </a:r>
            <a:r>
              <a:rPr lang="de-DE" dirty="0"/>
              <a:t> 18 </a:t>
            </a:r>
            <a:r>
              <a:rPr lang="de-DE" dirty="0" err="1"/>
              <a:t>microarrays</a:t>
            </a:r>
            <a:r>
              <a:rPr lang="de-DE" dirty="0"/>
              <a:t> and 54,675 </a:t>
            </a:r>
            <a:r>
              <a:rPr lang="de-DE" dirty="0" err="1"/>
              <a:t>gene</a:t>
            </a:r>
            <a:r>
              <a:rPr lang="de-DE" dirty="0"/>
              <a:t> </a:t>
            </a:r>
            <a:r>
              <a:rPr lang="de-DE" dirty="0" err="1"/>
              <a:t>expression</a:t>
            </a:r>
            <a:r>
              <a:rPr lang="de-DE" dirty="0"/>
              <a:t> </a:t>
            </a:r>
            <a:r>
              <a:rPr lang="de-DE" dirty="0" err="1"/>
              <a:t>values</a:t>
            </a:r>
            <a:endParaRPr lang="en-US" dirty="0"/>
          </a:p>
        </p:txBody>
      </p:sp>
      <p:pic>
        <p:nvPicPr>
          <p:cNvPr id="17" name="Grafik 16">
            <a:extLst>
              <a:ext uri="{FF2B5EF4-FFF2-40B4-BE49-F238E27FC236}">
                <a16:creationId xmlns:a16="http://schemas.microsoft.com/office/drawing/2014/main" id="{34DF2E7A-B19D-B8D3-9983-7D2758BB96F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9638" y="2606719"/>
            <a:ext cx="3914968" cy="2416094"/>
          </a:xfrm>
          <a:prstGeom prst="rect">
            <a:avLst/>
          </a:prstGeom>
        </p:spPr>
      </p:pic>
      <p:pic>
        <p:nvPicPr>
          <p:cNvPr id="18" name="Grafik 17">
            <a:extLst>
              <a:ext uri="{FF2B5EF4-FFF2-40B4-BE49-F238E27FC236}">
                <a16:creationId xmlns:a16="http://schemas.microsoft.com/office/drawing/2014/main" id="{378F1E9A-CCAF-B948-0117-545AECBB2BC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94606" y="2608479"/>
            <a:ext cx="3914167" cy="2415600"/>
          </a:xfrm>
          <a:prstGeom prst="rect">
            <a:avLst/>
          </a:prstGeom>
        </p:spPr>
      </p:pic>
    </p:spTree>
    <p:extLst>
      <p:ext uri="{BB962C8B-B14F-4D97-AF65-F5344CB8AC3E}">
        <p14:creationId xmlns:p14="http://schemas.microsoft.com/office/powerpoint/2010/main" val="4056015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11</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3234704"/>
            <a:ext cx="406922" cy="406922"/>
          </a:xfrm>
          <a:prstGeom prst="rect">
            <a:avLst/>
          </a:prstGeom>
        </p:spPr>
      </p:pic>
      <p:sp>
        <p:nvSpPr>
          <p:cNvPr id="22" name="Textfeld 12">
            <a:extLst>
              <a:ext uri="{FF2B5EF4-FFF2-40B4-BE49-F238E27FC236}">
                <a16:creationId xmlns:a16="http://schemas.microsoft.com/office/drawing/2014/main" id="{88E434CB-53F2-43DE-989A-34F83773913E}"/>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Dataset: </a:t>
            </a:r>
            <a:r>
              <a:rPr lang="de-DE" sz="3200" dirty="0" err="1">
                <a:latin typeface="+mj-lt"/>
              </a:rPr>
              <a:t>density</a:t>
            </a:r>
            <a:r>
              <a:rPr lang="de-DE" sz="3200" dirty="0">
                <a:latin typeface="+mj-lt"/>
              </a:rPr>
              <a:t> </a:t>
            </a:r>
            <a:r>
              <a:rPr lang="de-DE" sz="3200" dirty="0" err="1">
                <a:latin typeface="+mj-lt"/>
              </a:rPr>
              <a:t>plots</a:t>
            </a:r>
            <a:endParaRPr lang="de-DE" sz="3200" dirty="0">
              <a:latin typeface="+mj-lt"/>
            </a:endParaRPr>
          </a:p>
        </p:txBody>
      </p:sp>
      <p:pic>
        <p:nvPicPr>
          <p:cNvPr id="25" name="Grafik 24">
            <a:extLst>
              <a:ext uri="{FF2B5EF4-FFF2-40B4-BE49-F238E27FC236}">
                <a16:creationId xmlns:a16="http://schemas.microsoft.com/office/drawing/2014/main" id="{83A8EE2E-0954-6F9A-1734-5FCF5AFB3FA0}"/>
              </a:ext>
            </a:extLst>
          </p:cNvPr>
          <p:cNvPicPr>
            <a:picLocks noChangeAspect="1"/>
          </p:cNvPicPr>
          <p:nvPr/>
        </p:nvPicPr>
        <p:blipFill>
          <a:blip r:embed="rId10"/>
          <a:stretch>
            <a:fillRect/>
          </a:stretch>
        </p:blipFill>
        <p:spPr>
          <a:xfrm>
            <a:off x="7644639" y="112751"/>
            <a:ext cx="1385921" cy="1236316"/>
          </a:xfrm>
          <a:prstGeom prst="rect">
            <a:avLst/>
          </a:prstGeom>
        </p:spPr>
      </p:pic>
      <p:sp>
        <p:nvSpPr>
          <p:cNvPr id="26" name="Textfeld 14">
            <a:extLst>
              <a:ext uri="{FF2B5EF4-FFF2-40B4-BE49-F238E27FC236}">
                <a16:creationId xmlns:a16="http://schemas.microsoft.com/office/drawing/2014/main" id="{A2B5C46B-063C-6248-9B87-E8ABEC361EB5}"/>
              </a:ext>
            </a:extLst>
          </p:cNvPr>
          <p:cNvSpPr txBox="1"/>
          <p:nvPr/>
        </p:nvSpPr>
        <p:spPr>
          <a:xfrm>
            <a:off x="858072" y="1388542"/>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Gene </a:t>
            </a:r>
            <a:r>
              <a:rPr lang="de-DE" dirty="0" err="1"/>
              <a:t>expression</a:t>
            </a:r>
            <a:r>
              <a:rPr lang="de-DE" dirty="0"/>
              <a:t> </a:t>
            </a:r>
            <a:r>
              <a:rPr lang="de-DE" dirty="0" err="1"/>
              <a:t>data</a:t>
            </a:r>
            <a:r>
              <a:rPr lang="de-DE" dirty="0"/>
              <a:t> </a:t>
            </a:r>
            <a:r>
              <a:rPr lang="de-DE" dirty="0" err="1"/>
              <a:t>of</a:t>
            </a:r>
            <a:r>
              <a:rPr lang="de-DE" dirty="0"/>
              <a:t> </a:t>
            </a:r>
            <a:r>
              <a:rPr lang="de-DE" dirty="0" err="1"/>
              <a:t>three</a:t>
            </a:r>
            <a:r>
              <a:rPr lang="de-DE" dirty="0"/>
              <a:t> </a:t>
            </a:r>
            <a:r>
              <a:rPr lang="de-DE" dirty="0" err="1"/>
              <a:t>embryos</a:t>
            </a:r>
            <a:r>
              <a:rPr lang="de-DE" dirty="0"/>
              <a:t> </a:t>
            </a:r>
            <a:r>
              <a:rPr lang="de-DE" dirty="0" err="1"/>
              <a:t>for</a:t>
            </a:r>
            <a:r>
              <a:rPr lang="de-DE" dirty="0"/>
              <a:t> </a:t>
            </a:r>
            <a:r>
              <a:rPr lang="de-DE" dirty="0" err="1"/>
              <a:t>weeks</a:t>
            </a:r>
            <a:r>
              <a:rPr lang="de-DE" dirty="0"/>
              <a:t> 4-9 </a:t>
            </a:r>
            <a:r>
              <a:rPr lang="de-DE" dirty="0" err="1"/>
              <a:t>of</a:t>
            </a:r>
            <a:r>
              <a:rPr lang="de-DE" dirty="0"/>
              <a:t> </a:t>
            </a:r>
            <a:r>
              <a:rPr lang="de-DE" dirty="0" err="1"/>
              <a:t>embyrogenesis</a:t>
            </a:r>
            <a:endParaRPr lang="en-US" dirty="0"/>
          </a:p>
        </p:txBody>
      </p:sp>
      <p:sp>
        <p:nvSpPr>
          <p:cNvPr id="27" name="Textfeld 16">
            <a:extLst>
              <a:ext uri="{FF2B5EF4-FFF2-40B4-BE49-F238E27FC236}">
                <a16:creationId xmlns:a16="http://schemas.microsoft.com/office/drawing/2014/main" id="{4FD19523-D7B8-9123-2156-D775153C9FA6}"/>
              </a:ext>
            </a:extLst>
          </p:cNvPr>
          <p:cNvSpPr txBox="1"/>
          <p:nvPr/>
        </p:nvSpPr>
        <p:spPr>
          <a:xfrm>
            <a:off x="855424" y="101921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Title: Gene Expression Atlas </a:t>
            </a:r>
            <a:r>
              <a:rPr lang="de-DE" dirty="0" err="1"/>
              <a:t>for</a:t>
            </a:r>
            <a:r>
              <a:rPr lang="de-DE" dirty="0"/>
              <a:t> Human Embryogenesis</a:t>
            </a:r>
            <a:endParaRPr lang="en-US" dirty="0"/>
          </a:p>
        </p:txBody>
      </p:sp>
      <p:sp>
        <p:nvSpPr>
          <p:cNvPr id="28" name="Textfeld 17">
            <a:extLst>
              <a:ext uri="{FF2B5EF4-FFF2-40B4-BE49-F238E27FC236}">
                <a16:creationId xmlns:a16="http://schemas.microsoft.com/office/drawing/2014/main" id="{2AF10944-B257-416B-042D-D560AC4267CA}"/>
              </a:ext>
            </a:extLst>
          </p:cNvPr>
          <p:cNvSpPr txBox="1"/>
          <p:nvPr/>
        </p:nvSpPr>
        <p:spPr>
          <a:xfrm>
            <a:off x="855423" y="1744939"/>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Dataframe </a:t>
            </a:r>
            <a:r>
              <a:rPr lang="de-DE" dirty="0" err="1"/>
              <a:t>with</a:t>
            </a:r>
            <a:r>
              <a:rPr lang="de-DE" dirty="0"/>
              <a:t> 18 </a:t>
            </a:r>
            <a:r>
              <a:rPr lang="de-DE" dirty="0" err="1"/>
              <a:t>microarrays</a:t>
            </a:r>
            <a:r>
              <a:rPr lang="de-DE" dirty="0"/>
              <a:t> and 54,675 </a:t>
            </a:r>
            <a:r>
              <a:rPr lang="de-DE" dirty="0" err="1"/>
              <a:t>gene</a:t>
            </a:r>
            <a:r>
              <a:rPr lang="de-DE" dirty="0"/>
              <a:t> </a:t>
            </a:r>
            <a:r>
              <a:rPr lang="de-DE" dirty="0" err="1"/>
              <a:t>expression</a:t>
            </a:r>
            <a:r>
              <a:rPr lang="de-DE" dirty="0"/>
              <a:t> </a:t>
            </a:r>
            <a:r>
              <a:rPr lang="de-DE" dirty="0" err="1"/>
              <a:t>values</a:t>
            </a:r>
            <a:endParaRPr lang="en-US" dirty="0"/>
          </a:p>
        </p:txBody>
      </p:sp>
      <p:pic>
        <p:nvPicPr>
          <p:cNvPr id="20" name="Grafik 19">
            <a:extLst>
              <a:ext uri="{FF2B5EF4-FFF2-40B4-BE49-F238E27FC236}">
                <a16:creationId xmlns:a16="http://schemas.microsoft.com/office/drawing/2014/main" id="{3DDCF3DD-CD22-4162-7FB0-01767D8766E8}"/>
              </a:ext>
            </a:extLst>
          </p:cNvPr>
          <p:cNvPicPr>
            <a:picLocks noChangeAspect="1"/>
          </p:cNvPicPr>
          <p:nvPr/>
        </p:nvPicPr>
        <p:blipFill>
          <a:blip r:embed="rId11"/>
          <a:stretch>
            <a:fillRect/>
          </a:stretch>
        </p:blipFill>
        <p:spPr>
          <a:xfrm>
            <a:off x="705210" y="2606436"/>
            <a:ext cx="3914167" cy="2415600"/>
          </a:xfrm>
          <a:prstGeom prst="rect">
            <a:avLst/>
          </a:prstGeom>
        </p:spPr>
      </p:pic>
      <p:pic>
        <p:nvPicPr>
          <p:cNvPr id="21" name="Grafik 20">
            <a:extLst>
              <a:ext uri="{FF2B5EF4-FFF2-40B4-BE49-F238E27FC236}">
                <a16:creationId xmlns:a16="http://schemas.microsoft.com/office/drawing/2014/main" id="{7406C1D4-6692-47D0-98CE-8B442CAB1D6D}"/>
              </a:ext>
            </a:extLst>
          </p:cNvPr>
          <p:cNvPicPr>
            <a:picLocks noChangeAspect="1"/>
          </p:cNvPicPr>
          <p:nvPr/>
        </p:nvPicPr>
        <p:blipFill>
          <a:blip r:embed="rId12"/>
          <a:stretch>
            <a:fillRect/>
          </a:stretch>
        </p:blipFill>
        <p:spPr>
          <a:xfrm>
            <a:off x="4524622" y="2606436"/>
            <a:ext cx="3914167" cy="2415600"/>
          </a:xfrm>
          <a:prstGeom prst="rect">
            <a:avLst/>
          </a:prstGeom>
        </p:spPr>
      </p:pic>
    </p:spTree>
    <p:extLst>
      <p:ext uri="{BB962C8B-B14F-4D97-AF65-F5344CB8AC3E}">
        <p14:creationId xmlns:p14="http://schemas.microsoft.com/office/powerpoint/2010/main" val="3331234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en-US" smtClean="0">
                <a:solidFill>
                  <a:srgbClr val="2E4186"/>
                </a:solidFill>
              </a:rPr>
              <a:t>18.05.2022</a:t>
            </a:fld>
            <a:endParaRPr lang="en-US">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en-US" sz="3200">
                <a:latin typeface="+mj-lt"/>
              </a:rPr>
              <a:t>Quality Control (QC)</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en-US" smtClean="0">
                <a:solidFill>
                  <a:srgbClr val="2E4186"/>
                </a:solidFill>
              </a:rPr>
              <a:t>12</a:t>
            </a:fld>
            <a:endParaRPr lang="en-US">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7" name="Textfeld 14">
            <a:extLst>
              <a:ext uri="{FF2B5EF4-FFF2-40B4-BE49-F238E27FC236}">
                <a16:creationId xmlns:a16="http://schemas.microsoft.com/office/drawing/2014/main" id="{9DB0080F-0B09-97B1-3CAB-35CE7FABF577}"/>
              </a:ext>
            </a:extLst>
          </p:cNvPr>
          <p:cNvSpPr txBox="1"/>
          <p:nvPr/>
        </p:nvSpPr>
        <p:spPr>
          <a:xfrm>
            <a:off x="652200" y="872897"/>
            <a:ext cx="63647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a:t>Affymetrix Human Genome U133 Plus 2.0 Array</a:t>
            </a:r>
          </a:p>
        </p:txBody>
      </p:sp>
      <p:sp>
        <p:nvSpPr>
          <p:cNvPr id="18" name="Textfeld 15">
            <a:extLst>
              <a:ext uri="{FF2B5EF4-FFF2-40B4-BE49-F238E27FC236}">
                <a16:creationId xmlns:a16="http://schemas.microsoft.com/office/drawing/2014/main" id="{62EE671E-F9A4-E7F3-16D8-8D6E11383DE3}"/>
              </a:ext>
            </a:extLst>
          </p:cNvPr>
          <p:cNvSpPr txBox="1"/>
          <p:nvPr/>
        </p:nvSpPr>
        <p:spPr>
          <a:xfrm>
            <a:off x="655640" y="1367276"/>
            <a:ext cx="7187978"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Expression analysis of over 47,000 transcripts and variants through comparison of 54,000 probe sets</a:t>
            </a:r>
          </a:p>
        </p:txBody>
      </p:sp>
      <p:sp>
        <p:nvSpPr>
          <p:cNvPr id="19" name="Textfeld 16">
            <a:extLst>
              <a:ext uri="{FF2B5EF4-FFF2-40B4-BE49-F238E27FC236}">
                <a16:creationId xmlns:a16="http://schemas.microsoft.com/office/drawing/2014/main" id="{728472A8-7F8B-8DBD-DA72-AA84405C44C2}"/>
              </a:ext>
            </a:extLst>
          </p:cNvPr>
          <p:cNvSpPr txBox="1"/>
          <p:nvPr/>
        </p:nvSpPr>
        <p:spPr>
          <a:xfrm>
            <a:off x="652200" y="1983833"/>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Detection sensitivity 1:100,000</a:t>
            </a:r>
          </a:p>
        </p:txBody>
      </p:sp>
      <p:sp>
        <p:nvSpPr>
          <p:cNvPr id="20" name="Textfeld 17">
            <a:extLst>
              <a:ext uri="{FF2B5EF4-FFF2-40B4-BE49-F238E27FC236}">
                <a16:creationId xmlns:a16="http://schemas.microsoft.com/office/drawing/2014/main" id="{7E876690-5D69-61A6-DBD2-82D0C3C3F50C}"/>
              </a:ext>
            </a:extLst>
          </p:cNvPr>
          <p:cNvSpPr txBox="1"/>
          <p:nvPr/>
        </p:nvSpPr>
        <p:spPr>
          <a:xfrm>
            <a:off x="661245" y="2348786"/>
            <a:ext cx="7487300"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Gen sequences of probe sets are selected from GenBank®, dbEST, and RefSeq</a:t>
            </a:r>
          </a:p>
        </p:txBody>
      </p:sp>
      <p:sp>
        <p:nvSpPr>
          <p:cNvPr id="21" name="Textfeld 19">
            <a:extLst>
              <a:ext uri="{FF2B5EF4-FFF2-40B4-BE49-F238E27FC236}">
                <a16:creationId xmlns:a16="http://schemas.microsoft.com/office/drawing/2014/main" id="{450BFFD4-215A-D68B-0179-B85E63F5F347}"/>
              </a:ext>
            </a:extLst>
          </p:cNvPr>
          <p:cNvSpPr txBox="1"/>
          <p:nvPr/>
        </p:nvSpPr>
        <p:spPr>
          <a:xfrm>
            <a:off x="652199" y="2990738"/>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Complementary oligonucleotide probes are synthesized </a:t>
            </a:r>
            <a:r>
              <a:rPr lang="en-US" i="1"/>
              <a:t>in situ</a:t>
            </a:r>
            <a:r>
              <a:rPr lang="en-US"/>
              <a:t> on the array</a:t>
            </a:r>
          </a:p>
        </p:txBody>
      </p:sp>
      <p:pic>
        <p:nvPicPr>
          <p:cNvPr id="22" name="Grafik 21">
            <a:extLst>
              <a:ext uri="{FF2B5EF4-FFF2-40B4-BE49-F238E27FC236}">
                <a16:creationId xmlns:a16="http://schemas.microsoft.com/office/drawing/2014/main" id="{EF117B41-FB20-2546-1AE3-0E3E91128AD4}"/>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6462" b="92154" l="10000" r="90000">
                        <a14:foregroundMark x1="56462" y1="32923" x2="56462" y2="32923"/>
                        <a14:foregroundMark x1="62308" y1="34769" x2="62308" y2="34769"/>
                        <a14:foregroundMark x1="51385" y1="31231" x2="51385" y2="31231"/>
                        <a14:foregroundMark x1="50923" y1="30923" x2="50923" y2="30923"/>
                        <a14:foregroundMark x1="51231" y1="29231" x2="50769" y2="33231"/>
                        <a14:foregroundMark x1="42462" y1="25077" x2="52000" y2="36923"/>
                        <a14:foregroundMark x1="48923" y1="23846" x2="49538" y2="23692"/>
                        <a14:foregroundMark x1="46308" y1="15846" x2="46308" y2="15846"/>
                        <a14:foregroundMark x1="30000" y1="11077" x2="38462" y2="6615"/>
                        <a14:foregroundMark x1="38462" y1="6615" x2="46769" y2="7231"/>
                        <a14:foregroundMark x1="62462" y1="14154" x2="40615" y2="26923"/>
                        <a14:foregroundMark x1="45692" y1="11692" x2="37231" y2="26154"/>
                        <a14:foregroundMark x1="37231" y1="26154" x2="36308" y2="29846"/>
                        <a14:foregroundMark x1="39692" y1="10923" x2="31846" y2="24000"/>
                        <a14:foregroundMark x1="31846" y1="24000" x2="33231" y2="31385"/>
                        <a14:foregroundMark x1="57231" y1="88615" x2="46308" y2="88000"/>
                        <a14:foregroundMark x1="46308" y1="88000" x2="45846" y2="88000"/>
                        <a14:foregroundMark x1="31077" y1="92154" x2="38769" y2="92154"/>
                      </a14:backgroundRemoval>
                    </a14:imgEffect>
                  </a14:imgLayer>
                </a14:imgProps>
              </a:ext>
            </a:extLst>
          </a:blip>
          <a:stretch>
            <a:fillRect/>
          </a:stretch>
        </p:blipFill>
        <p:spPr>
          <a:xfrm>
            <a:off x="6635786" y="3378811"/>
            <a:ext cx="1856014" cy="1856014"/>
          </a:xfrm>
          <a:prstGeom prst="rect">
            <a:avLst/>
          </a:prstGeom>
        </p:spPr>
      </p:pic>
      <p:sp>
        <p:nvSpPr>
          <p:cNvPr id="25" name="Textfeld 21">
            <a:extLst>
              <a:ext uri="{FF2B5EF4-FFF2-40B4-BE49-F238E27FC236}">
                <a16:creationId xmlns:a16="http://schemas.microsoft.com/office/drawing/2014/main" id="{F1048ECF-28EE-919D-AEBB-56D0F002824D}"/>
              </a:ext>
            </a:extLst>
          </p:cNvPr>
          <p:cNvSpPr txBox="1"/>
          <p:nvPr/>
        </p:nvSpPr>
        <p:spPr>
          <a:xfrm>
            <a:off x="6704688" y="5073202"/>
            <a:ext cx="171821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bg1">
                    <a:lumMod val="50000"/>
                  </a:schemeClr>
                </a:solidFill>
              </a:rPr>
              <a:t>www.thermofisher.com/</a:t>
            </a:r>
          </a:p>
        </p:txBody>
      </p:sp>
    </p:spTree>
    <p:extLst>
      <p:ext uri="{BB962C8B-B14F-4D97-AF65-F5344CB8AC3E}">
        <p14:creationId xmlns:p14="http://schemas.microsoft.com/office/powerpoint/2010/main" val="675514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Array Surface Images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13</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grpSp>
        <p:nvGrpSpPr>
          <p:cNvPr id="17" name="Gruppieren 16">
            <a:extLst>
              <a:ext uri="{FF2B5EF4-FFF2-40B4-BE49-F238E27FC236}">
                <a16:creationId xmlns:a16="http://schemas.microsoft.com/office/drawing/2014/main" id="{096C3769-587E-D85E-0A22-D0A0D83C9E66}"/>
              </a:ext>
            </a:extLst>
          </p:cNvPr>
          <p:cNvGrpSpPr/>
          <p:nvPr/>
        </p:nvGrpSpPr>
        <p:grpSpPr>
          <a:xfrm>
            <a:off x="3441528" y="1310600"/>
            <a:ext cx="5298032" cy="3957412"/>
            <a:chOff x="598485" y="913051"/>
            <a:chExt cx="7385601" cy="5238922"/>
          </a:xfrm>
        </p:grpSpPr>
        <p:pic>
          <p:nvPicPr>
            <p:cNvPr id="20" name="Grafik 19">
              <a:extLst>
                <a:ext uri="{FF2B5EF4-FFF2-40B4-BE49-F238E27FC236}">
                  <a16:creationId xmlns:a16="http://schemas.microsoft.com/office/drawing/2014/main" id="{1FAB96EF-F450-2C20-97E9-B1000E96D95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7943" y="913293"/>
              <a:ext cx="1895833" cy="1170000"/>
            </a:xfrm>
            <a:prstGeom prst="rect">
              <a:avLst/>
            </a:prstGeom>
          </p:spPr>
        </p:pic>
        <p:pic>
          <p:nvPicPr>
            <p:cNvPr id="21" name="Grafik 20">
              <a:extLst>
                <a:ext uri="{FF2B5EF4-FFF2-40B4-BE49-F238E27FC236}">
                  <a16:creationId xmlns:a16="http://schemas.microsoft.com/office/drawing/2014/main" id="{0FFDBF95-ACFB-D61F-6698-91771BFC683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57757" y="913051"/>
              <a:ext cx="1895834" cy="1170000"/>
            </a:xfrm>
            <a:prstGeom prst="rect">
              <a:avLst/>
            </a:prstGeom>
          </p:spPr>
        </p:pic>
        <p:pic>
          <p:nvPicPr>
            <p:cNvPr id="22" name="Grafik 21">
              <a:extLst>
                <a:ext uri="{FF2B5EF4-FFF2-40B4-BE49-F238E27FC236}">
                  <a16:creationId xmlns:a16="http://schemas.microsoft.com/office/drawing/2014/main" id="{21C84FEE-7792-D0AF-F898-E3D0C47EDD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07571" y="921087"/>
              <a:ext cx="1895834" cy="1170000"/>
            </a:xfrm>
            <a:prstGeom prst="rect">
              <a:avLst/>
            </a:prstGeom>
          </p:spPr>
        </p:pic>
        <p:pic>
          <p:nvPicPr>
            <p:cNvPr id="25" name="Grafik 24">
              <a:extLst>
                <a:ext uri="{FF2B5EF4-FFF2-40B4-BE49-F238E27FC236}">
                  <a16:creationId xmlns:a16="http://schemas.microsoft.com/office/drawing/2014/main" id="{E402FE35-4ABA-9B22-E188-DF841F2B284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80238" y="921087"/>
              <a:ext cx="1895834" cy="1170000"/>
            </a:xfrm>
            <a:prstGeom prst="rect">
              <a:avLst/>
            </a:prstGeom>
          </p:spPr>
        </p:pic>
        <p:pic>
          <p:nvPicPr>
            <p:cNvPr id="26" name="Grafik 25">
              <a:extLst>
                <a:ext uri="{FF2B5EF4-FFF2-40B4-BE49-F238E27FC236}">
                  <a16:creationId xmlns:a16="http://schemas.microsoft.com/office/drawing/2014/main" id="{91A1872F-B5E9-A6F8-1F8E-AC7A2B8F207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7746" y="1921059"/>
              <a:ext cx="1895834" cy="1170000"/>
            </a:xfrm>
            <a:prstGeom prst="rect">
              <a:avLst/>
            </a:prstGeom>
          </p:spPr>
        </p:pic>
        <p:pic>
          <p:nvPicPr>
            <p:cNvPr id="27" name="Grafik 26">
              <a:extLst>
                <a:ext uri="{FF2B5EF4-FFF2-40B4-BE49-F238E27FC236}">
                  <a16:creationId xmlns:a16="http://schemas.microsoft.com/office/drawing/2014/main" id="{1C3A9C45-F03B-CFD1-B137-D3A20516E14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464580" y="1928853"/>
              <a:ext cx="1895834" cy="1170000"/>
            </a:xfrm>
            <a:prstGeom prst="rect">
              <a:avLst/>
            </a:prstGeom>
          </p:spPr>
        </p:pic>
        <p:pic>
          <p:nvPicPr>
            <p:cNvPr id="28" name="Grafik 27">
              <a:extLst>
                <a:ext uri="{FF2B5EF4-FFF2-40B4-BE49-F238E27FC236}">
                  <a16:creationId xmlns:a16="http://schemas.microsoft.com/office/drawing/2014/main" id="{730EEB42-5057-09A3-BFE0-2A7104C0CD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303365" y="1928611"/>
              <a:ext cx="1895834" cy="1170000"/>
            </a:xfrm>
            <a:prstGeom prst="rect">
              <a:avLst/>
            </a:prstGeom>
          </p:spPr>
        </p:pic>
        <p:pic>
          <p:nvPicPr>
            <p:cNvPr id="29" name="Grafik 28">
              <a:extLst>
                <a:ext uri="{FF2B5EF4-FFF2-40B4-BE49-F238E27FC236}">
                  <a16:creationId xmlns:a16="http://schemas.microsoft.com/office/drawing/2014/main" id="{6BA5A92D-B68A-8088-3DD6-C12912FFB86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84245" y="1922180"/>
              <a:ext cx="1895834" cy="1170000"/>
            </a:xfrm>
            <a:prstGeom prst="rect">
              <a:avLst/>
            </a:prstGeom>
          </p:spPr>
        </p:pic>
        <p:pic>
          <p:nvPicPr>
            <p:cNvPr id="30" name="Grafik 29">
              <a:extLst>
                <a:ext uri="{FF2B5EF4-FFF2-40B4-BE49-F238E27FC236}">
                  <a16:creationId xmlns:a16="http://schemas.microsoft.com/office/drawing/2014/main" id="{5AAF38B6-87BE-CEFC-A88D-48CA627D61B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2914" y="2944413"/>
              <a:ext cx="1895834" cy="1170000"/>
            </a:xfrm>
            <a:prstGeom prst="rect">
              <a:avLst/>
            </a:prstGeom>
          </p:spPr>
        </p:pic>
        <p:pic>
          <p:nvPicPr>
            <p:cNvPr id="31" name="Grafik 30">
              <a:extLst>
                <a:ext uri="{FF2B5EF4-FFF2-40B4-BE49-F238E27FC236}">
                  <a16:creationId xmlns:a16="http://schemas.microsoft.com/office/drawing/2014/main" id="{2A44E5DB-33C3-C435-B9E3-D81E555D308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498748" y="2953597"/>
              <a:ext cx="1895834" cy="1170000"/>
            </a:xfrm>
            <a:prstGeom prst="rect">
              <a:avLst/>
            </a:prstGeom>
          </p:spPr>
        </p:pic>
        <p:pic>
          <p:nvPicPr>
            <p:cNvPr id="32" name="Grafik 31">
              <a:extLst>
                <a:ext uri="{FF2B5EF4-FFF2-40B4-BE49-F238E27FC236}">
                  <a16:creationId xmlns:a16="http://schemas.microsoft.com/office/drawing/2014/main" id="{E6942119-9C56-0579-DC23-D12BD8937CF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303365" y="2953597"/>
              <a:ext cx="1895834" cy="1170000"/>
            </a:xfrm>
            <a:prstGeom prst="rect">
              <a:avLst/>
            </a:prstGeom>
          </p:spPr>
        </p:pic>
        <p:pic>
          <p:nvPicPr>
            <p:cNvPr id="33" name="Grafik 32">
              <a:extLst>
                <a:ext uri="{FF2B5EF4-FFF2-40B4-BE49-F238E27FC236}">
                  <a16:creationId xmlns:a16="http://schemas.microsoft.com/office/drawing/2014/main" id="{A42DE483-2A54-6981-3D72-0859F44832D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088252" y="2964862"/>
              <a:ext cx="1895834" cy="1170000"/>
            </a:xfrm>
            <a:prstGeom prst="rect">
              <a:avLst/>
            </a:prstGeom>
          </p:spPr>
        </p:pic>
        <p:pic>
          <p:nvPicPr>
            <p:cNvPr id="34" name="Grafik 33">
              <a:extLst>
                <a:ext uri="{FF2B5EF4-FFF2-40B4-BE49-F238E27FC236}">
                  <a16:creationId xmlns:a16="http://schemas.microsoft.com/office/drawing/2014/main" id="{BB0E5505-1898-02D2-4295-B81A6E2AEC2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08987" y="3952421"/>
              <a:ext cx="1895834" cy="1170000"/>
            </a:xfrm>
            <a:prstGeom prst="rect">
              <a:avLst/>
            </a:prstGeom>
          </p:spPr>
        </p:pic>
        <p:pic>
          <p:nvPicPr>
            <p:cNvPr id="35" name="Grafik 34">
              <a:extLst>
                <a:ext uri="{FF2B5EF4-FFF2-40B4-BE49-F238E27FC236}">
                  <a16:creationId xmlns:a16="http://schemas.microsoft.com/office/drawing/2014/main" id="{0E7280FA-4D0F-95E3-459B-DAB67FCB92B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515323" y="3969157"/>
              <a:ext cx="1895834" cy="1170000"/>
            </a:xfrm>
            <a:prstGeom prst="rect">
              <a:avLst/>
            </a:prstGeom>
          </p:spPr>
        </p:pic>
        <p:pic>
          <p:nvPicPr>
            <p:cNvPr id="36" name="Grafik 35">
              <a:extLst>
                <a:ext uri="{FF2B5EF4-FFF2-40B4-BE49-F238E27FC236}">
                  <a16:creationId xmlns:a16="http://schemas.microsoft.com/office/drawing/2014/main" id="{2A1F29F4-E582-2CCD-2137-EF59873BD94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310948" y="3969839"/>
              <a:ext cx="1895834" cy="1170000"/>
            </a:xfrm>
            <a:prstGeom prst="rect">
              <a:avLst/>
            </a:prstGeom>
          </p:spPr>
        </p:pic>
        <p:pic>
          <p:nvPicPr>
            <p:cNvPr id="37" name="Grafik 36">
              <a:extLst>
                <a:ext uri="{FF2B5EF4-FFF2-40B4-BE49-F238E27FC236}">
                  <a16:creationId xmlns:a16="http://schemas.microsoft.com/office/drawing/2014/main" id="{8BEE6FB2-108C-428A-68AC-F0883726D77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088252" y="3976270"/>
              <a:ext cx="1895834" cy="1170000"/>
            </a:xfrm>
            <a:prstGeom prst="rect">
              <a:avLst/>
            </a:prstGeom>
          </p:spPr>
        </p:pic>
        <p:pic>
          <p:nvPicPr>
            <p:cNvPr id="38" name="Grafik 37">
              <a:extLst>
                <a:ext uri="{FF2B5EF4-FFF2-40B4-BE49-F238E27FC236}">
                  <a16:creationId xmlns:a16="http://schemas.microsoft.com/office/drawing/2014/main" id="{17D4AEE3-8F33-7F1A-24BB-604B22D6100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98485" y="4964995"/>
              <a:ext cx="1895834" cy="1170000"/>
            </a:xfrm>
            <a:prstGeom prst="rect">
              <a:avLst/>
            </a:prstGeom>
          </p:spPr>
        </p:pic>
        <p:pic>
          <p:nvPicPr>
            <p:cNvPr id="40" name="Grafik 39">
              <a:extLst>
                <a:ext uri="{FF2B5EF4-FFF2-40B4-BE49-F238E27FC236}">
                  <a16:creationId xmlns:a16="http://schemas.microsoft.com/office/drawing/2014/main" id="{C316C736-947B-5BC2-0845-38C7F7BE1E8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517478" y="4981973"/>
              <a:ext cx="1895834" cy="1170000"/>
            </a:xfrm>
            <a:prstGeom prst="rect">
              <a:avLst/>
            </a:prstGeom>
          </p:spPr>
        </p:pic>
      </p:grpSp>
      <p:sp>
        <p:nvSpPr>
          <p:cNvPr id="18" name="Textfeld 33">
            <a:extLst>
              <a:ext uri="{FF2B5EF4-FFF2-40B4-BE49-F238E27FC236}">
                <a16:creationId xmlns:a16="http://schemas.microsoft.com/office/drawing/2014/main" id="{D908B0D2-E03B-38E5-A555-9A19A8909567}"/>
              </a:ext>
            </a:extLst>
          </p:cNvPr>
          <p:cNvSpPr txBox="1"/>
          <p:nvPr/>
        </p:nvSpPr>
        <p:spPr>
          <a:xfrm>
            <a:off x="765485" y="1384782"/>
            <a:ext cx="2673782"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No</a:t>
            </a:r>
            <a:r>
              <a:rPr lang="de-DE" dirty="0"/>
              <a:t> </a:t>
            </a:r>
            <a:r>
              <a:rPr lang="de-DE" dirty="0" err="1"/>
              <a:t>spatial</a:t>
            </a:r>
            <a:r>
              <a:rPr lang="de-DE" dirty="0"/>
              <a:t> </a:t>
            </a:r>
            <a:r>
              <a:rPr lang="de-DE" dirty="0" err="1"/>
              <a:t>artefacts</a:t>
            </a:r>
            <a:r>
              <a:rPr lang="de-DE" dirty="0"/>
              <a:t>, </a:t>
            </a:r>
            <a:r>
              <a:rPr lang="de-DE" dirty="0" err="1"/>
              <a:t>fingerprints</a:t>
            </a:r>
            <a:r>
              <a:rPr lang="de-DE" dirty="0"/>
              <a:t>, </a:t>
            </a:r>
            <a:r>
              <a:rPr lang="de-DE" dirty="0" err="1"/>
              <a:t>irregular</a:t>
            </a:r>
            <a:r>
              <a:rPr lang="de-DE" dirty="0"/>
              <a:t> </a:t>
            </a:r>
            <a:r>
              <a:rPr lang="de-DE" dirty="0" err="1"/>
              <a:t>dye</a:t>
            </a:r>
            <a:r>
              <a:rPr lang="de-DE" dirty="0"/>
              <a:t> </a:t>
            </a:r>
            <a:r>
              <a:rPr lang="de-DE" dirty="0" err="1"/>
              <a:t>or</a:t>
            </a:r>
            <a:r>
              <a:rPr lang="de-DE" dirty="0"/>
              <a:t> </a:t>
            </a:r>
            <a:r>
              <a:rPr lang="de-DE" dirty="0" err="1"/>
              <a:t>stripes</a:t>
            </a:r>
            <a:endParaRPr lang="en-US" dirty="0"/>
          </a:p>
        </p:txBody>
      </p:sp>
      <p:sp>
        <p:nvSpPr>
          <p:cNvPr id="19" name="Textfeld 37">
            <a:extLst>
              <a:ext uri="{FF2B5EF4-FFF2-40B4-BE49-F238E27FC236}">
                <a16:creationId xmlns:a16="http://schemas.microsoft.com/office/drawing/2014/main" id="{068231BE-800F-5827-B5F5-C8CE91C47F79}"/>
              </a:ext>
            </a:extLst>
          </p:cNvPr>
          <p:cNvSpPr txBox="1"/>
          <p:nvPr/>
        </p:nvSpPr>
        <p:spPr>
          <a:xfrm>
            <a:off x="760045" y="2308112"/>
            <a:ext cx="2673782"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Slight</a:t>
            </a:r>
            <a:r>
              <a:rPr lang="de-DE" dirty="0"/>
              <a:t> </a:t>
            </a:r>
            <a:r>
              <a:rPr lang="de-DE" dirty="0" err="1"/>
              <a:t>differences</a:t>
            </a:r>
            <a:r>
              <a:rPr lang="de-DE" dirty="0"/>
              <a:t> in </a:t>
            </a:r>
            <a:r>
              <a:rPr lang="de-DE" dirty="0" err="1"/>
              <a:t>overall</a:t>
            </a:r>
            <a:r>
              <a:rPr lang="de-DE" dirty="0"/>
              <a:t> </a:t>
            </a:r>
            <a:r>
              <a:rPr lang="de-DE" dirty="0" err="1"/>
              <a:t>expression</a:t>
            </a:r>
            <a:r>
              <a:rPr lang="de-DE" dirty="0"/>
              <a:t> </a:t>
            </a:r>
            <a:r>
              <a:rPr lang="de-DE" dirty="0" err="1"/>
              <a:t>detection</a:t>
            </a:r>
            <a:endParaRPr lang="en-US" dirty="0"/>
          </a:p>
        </p:txBody>
      </p:sp>
    </p:spTree>
    <p:extLst>
      <p:ext uri="{BB962C8B-B14F-4D97-AF65-F5344CB8AC3E}">
        <p14:creationId xmlns:p14="http://schemas.microsoft.com/office/powerpoint/2010/main" val="1361001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a:t>
            </a:r>
            <a:r>
              <a:rPr lang="de-DE" sz="3200" dirty="0" err="1">
                <a:latin typeface="+mj-lt"/>
              </a:rPr>
              <a:t>MeanSD</a:t>
            </a:r>
            <a:r>
              <a:rPr lang="de-DE" sz="3200" dirty="0">
                <a:latin typeface="+mj-lt"/>
              </a:rPr>
              <a:t> </a:t>
            </a:r>
            <a:r>
              <a:rPr lang="de-DE" sz="3200" dirty="0" err="1">
                <a:latin typeface="+mj-lt"/>
              </a:rPr>
              <a:t>plot</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17" name="Grafik 16">
            <a:extLst>
              <a:ext uri="{FF2B5EF4-FFF2-40B4-BE49-F238E27FC236}">
                <a16:creationId xmlns:a16="http://schemas.microsoft.com/office/drawing/2014/main" id="{9B1D8CBE-E8C2-3869-51A9-68CA95C6C66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7755" y="1950423"/>
            <a:ext cx="4710089" cy="2906797"/>
          </a:xfrm>
          <a:prstGeom prst="rect">
            <a:avLst/>
          </a:prstGeom>
        </p:spPr>
      </p:pic>
      <p:sp>
        <p:nvSpPr>
          <p:cNvPr id="18" name="Textfeld 40">
            <a:extLst>
              <a:ext uri="{FF2B5EF4-FFF2-40B4-BE49-F238E27FC236}">
                <a16:creationId xmlns:a16="http://schemas.microsoft.com/office/drawing/2014/main" id="{FB02A3ED-B714-B69A-A479-D908C2640872}"/>
              </a:ext>
            </a:extLst>
          </p:cNvPr>
          <p:cNvSpPr txBox="1"/>
          <p:nvPr/>
        </p:nvSpPr>
        <p:spPr>
          <a:xfrm>
            <a:off x="773741" y="1077919"/>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Quality control of normalization method (</a:t>
            </a:r>
            <a:r>
              <a:rPr lang="en-US" dirty="0" err="1"/>
              <a:t>vsn</a:t>
            </a:r>
            <a:r>
              <a:rPr lang="en-US" dirty="0"/>
              <a:t> </a:t>
            </a:r>
            <a:r>
              <a:rPr lang="en-US" dirty="0" err="1"/>
              <a:t>rma</a:t>
            </a:r>
            <a:r>
              <a:rPr lang="en-US" dirty="0"/>
              <a:t>)</a:t>
            </a:r>
          </a:p>
        </p:txBody>
      </p:sp>
      <p:sp>
        <p:nvSpPr>
          <p:cNvPr id="19" name="Textfeld 43">
            <a:extLst>
              <a:ext uri="{FF2B5EF4-FFF2-40B4-BE49-F238E27FC236}">
                <a16:creationId xmlns:a16="http://schemas.microsoft.com/office/drawing/2014/main" id="{48FB3631-D50C-74CC-A2F9-C5692DE6CBCF}"/>
              </a:ext>
            </a:extLst>
          </p:cNvPr>
          <p:cNvSpPr txBox="1"/>
          <p:nvPr/>
        </p:nvSpPr>
        <p:spPr>
          <a:xfrm>
            <a:off x="771093" y="1447546"/>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Normalization to correct systematic error and random fluctuation</a:t>
            </a:r>
          </a:p>
        </p:txBody>
      </p:sp>
      <p:sp>
        <p:nvSpPr>
          <p:cNvPr id="20" name="Textfeld 46">
            <a:extLst>
              <a:ext uri="{FF2B5EF4-FFF2-40B4-BE49-F238E27FC236}">
                <a16:creationId xmlns:a16="http://schemas.microsoft.com/office/drawing/2014/main" id="{30C8E86C-05A4-D3C4-36F7-25478B909FBD}"/>
              </a:ext>
            </a:extLst>
          </p:cNvPr>
          <p:cNvSpPr txBox="1"/>
          <p:nvPr/>
        </p:nvSpPr>
        <p:spPr>
          <a:xfrm>
            <a:off x="771093" y="1816878"/>
            <a:ext cx="3502931"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err="1"/>
              <a:t>MeanSD</a:t>
            </a:r>
            <a:r>
              <a:rPr lang="en-US" dirty="0"/>
              <a:t> plot verifies normalization if rank(mean) and SD have almost no correlation</a:t>
            </a:r>
          </a:p>
        </p:txBody>
      </p:sp>
      <p:sp>
        <p:nvSpPr>
          <p:cNvPr id="21" name="Textfeld 11">
            <a:extLst>
              <a:ext uri="{FF2B5EF4-FFF2-40B4-BE49-F238E27FC236}">
                <a16:creationId xmlns:a16="http://schemas.microsoft.com/office/drawing/2014/main" id="{D7FF9135-95FA-83C4-FFBB-16ABFBB3E309}"/>
              </a:ext>
            </a:extLst>
          </p:cNvPr>
          <p:cNvSpPr txBox="1"/>
          <p:nvPr/>
        </p:nvSpPr>
        <p:spPr>
          <a:xfrm>
            <a:off x="4750526" y="1982261"/>
            <a:ext cx="2879932"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de-DE" sz="1200" b="1" dirty="0" err="1">
                <a:latin typeface="Arial" panose="020B0604020202020204" pitchFamily="34" charset="0"/>
                <a:cs typeface="Arial" panose="020B0604020202020204" pitchFamily="34" charset="0"/>
              </a:rPr>
              <a:t>meanSD</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plot</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of</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vsn</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rma</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normalized</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gene</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expression</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GSE15744</a:t>
            </a:r>
            <a:r>
              <a:rPr lang="de-DE" sz="1200" b="1"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1281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Scatterplots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7" name="Textfeld 15">
            <a:extLst>
              <a:ext uri="{FF2B5EF4-FFF2-40B4-BE49-F238E27FC236}">
                <a16:creationId xmlns:a16="http://schemas.microsoft.com/office/drawing/2014/main" id="{62EE671E-F9A4-E7F3-16D8-8D6E11383DE3}"/>
              </a:ext>
            </a:extLst>
          </p:cNvPr>
          <p:cNvSpPr txBox="1"/>
          <p:nvPr/>
        </p:nvSpPr>
        <p:spPr>
          <a:xfrm>
            <a:off x="861090" y="1413485"/>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Quality control of normalization method (</a:t>
            </a:r>
            <a:r>
              <a:rPr lang="en-US" dirty="0" err="1"/>
              <a:t>vsn</a:t>
            </a:r>
            <a:r>
              <a:rPr lang="en-US" dirty="0"/>
              <a:t> </a:t>
            </a:r>
            <a:r>
              <a:rPr lang="en-US" dirty="0" err="1"/>
              <a:t>rma</a:t>
            </a:r>
            <a:r>
              <a:rPr lang="en-US" dirty="0"/>
              <a:t>) through comparison</a:t>
            </a:r>
          </a:p>
        </p:txBody>
      </p:sp>
      <p:sp>
        <p:nvSpPr>
          <p:cNvPr id="18" name="Textfeld 18">
            <a:extLst>
              <a:ext uri="{FF2B5EF4-FFF2-40B4-BE49-F238E27FC236}">
                <a16:creationId xmlns:a16="http://schemas.microsoft.com/office/drawing/2014/main" id="{F6A19FC3-F16F-5405-B430-0883ADD52C3C}"/>
              </a:ext>
            </a:extLst>
          </p:cNvPr>
          <p:cNvSpPr txBox="1"/>
          <p:nvPr/>
        </p:nvSpPr>
        <p:spPr>
          <a:xfrm>
            <a:off x="857650" y="1774308"/>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Microarrays </a:t>
            </a:r>
            <a:r>
              <a:rPr lang="de-DE" dirty="0" err="1"/>
              <a:t>of</a:t>
            </a:r>
            <a:r>
              <a:rPr lang="de-DE" dirty="0"/>
              <a:t> </a:t>
            </a:r>
            <a:r>
              <a:rPr lang="de-DE" dirty="0" err="1"/>
              <a:t>the</a:t>
            </a:r>
            <a:r>
              <a:rPr lang="de-DE" dirty="0"/>
              <a:t> same </a:t>
            </a:r>
            <a:r>
              <a:rPr lang="de-DE" dirty="0" err="1"/>
              <a:t>tissue</a:t>
            </a:r>
            <a:r>
              <a:rPr lang="de-DE" dirty="0"/>
              <a:t> and </a:t>
            </a:r>
            <a:r>
              <a:rPr lang="de-DE" dirty="0" err="1"/>
              <a:t>week</a:t>
            </a:r>
            <a:r>
              <a:rPr lang="de-DE" dirty="0"/>
              <a:t> </a:t>
            </a:r>
            <a:r>
              <a:rPr lang="de-DE" dirty="0" err="1"/>
              <a:t>should</a:t>
            </a:r>
            <a:r>
              <a:rPr lang="de-DE" dirty="0"/>
              <a:t> </a:t>
            </a:r>
            <a:r>
              <a:rPr lang="de-DE" dirty="0" err="1"/>
              <a:t>show</a:t>
            </a:r>
            <a:r>
              <a:rPr lang="de-DE" dirty="0"/>
              <a:t> </a:t>
            </a:r>
            <a:r>
              <a:rPr lang="de-DE" dirty="0" err="1"/>
              <a:t>similar</a:t>
            </a:r>
            <a:r>
              <a:rPr lang="de-DE" dirty="0"/>
              <a:t> </a:t>
            </a:r>
            <a:r>
              <a:rPr lang="de-DE" dirty="0" err="1"/>
              <a:t>expression</a:t>
            </a:r>
            <a:r>
              <a:rPr lang="de-DE" dirty="0"/>
              <a:t> (x=y)</a:t>
            </a:r>
            <a:endParaRPr lang="en-US" dirty="0"/>
          </a:p>
        </p:txBody>
      </p:sp>
      <p:sp>
        <p:nvSpPr>
          <p:cNvPr id="19" name="Textfeld 17">
            <a:extLst>
              <a:ext uri="{FF2B5EF4-FFF2-40B4-BE49-F238E27FC236}">
                <a16:creationId xmlns:a16="http://schemas.microsoft.com/office/drawing/2014/main" id="{E562E704-7D12-F098-8916-E6B646F45031}"/>
              </a:ext>
            </a:extLst>
          </p:cNvPr>
          <p:cNvSpPr txBox="1"/>
          <p:nvPr/>
        </p:nvSpPr>
        <p:spPr>
          <a:xfrm>
            <a:off x="857650" y="919106"/>
            <a:ext cx="63647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400" dirty="0" err="1"/>
              <a:t>Comparison</a:t>
            </a:r>
            <a:r>
              <a:rPr lang="de-DE" sz="2400" dirty="0"/>
              <a:t> </a:t>
            </a:r>
            <a:r>
              <a:rPr lang="de-DE" sz="2400" dirty="0" err="1"/>
              <a:t>of</a:t>
            </a:r>
            <a:r>
              <a:rPr lang="de-DE" sz="2400" dirty="0"/>
              <a:t> </a:t>
            </a:r>
            <a:r>
              <a:rPr lang="de-DE" sz="2400" dirty="0" err="1"/>
              <a:t>two</a:t>
            </a:r>
            <a:r>
              <a:rPr lang="de-DE" sz="2400" dirty="0"/>
              <a:t> </a:t>
            </a:r>
            <a:r>
              <a:rPr lang="de-DE" sz="2400" dirty="0" err="1"/>
              <a:t>microarrays</a:t>
            </a:r>
            <a:endParaRPr lang="en-US" sz="2400" dirty="0"/>
          </a:p>
        </p:txBody>
      </p:sp>
      <p:pic>
        <p:nvPicPr>
          <p:cNvPr id="20" name="Grafik 19">
            <a:extLst>
              <a:ext uri="{FF2B5EF4-FFF2-40B4-BE49-F238E27FC236}">
                <a16:creationId xmlns:a16="http://schemas.microsoft.com/office/drawing/2014/main" id="{CC68590F-0107-8B6F-5648-1CC82190086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3152" y="2566557"/>
            <a:ext cx="3914168" cy="2415600"/>
          </a:xfrm>
          <a:prstGeom prst="rect">
            <a:avLst/>
          </a:prstGeom>
        </p:spPr>
      </p:pic>
      <p:pic>
        <p:nvPicPr>
          <p:cNvPr id="21" name="Grafik 20">
            <a:extLst>
              <a:ext uri="{FF2B5EF4-FFF2-40B4-BE49-F238E27FC236}">
                <a16:creationId xmlns:a16="http://schemas.microsoft.com/office/drawing/2014/main" id="{212F579F-E78E-DE69-1931-4DF9E4CD05C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14953" y="2566557"/>
            <a:ext cx="3914166" cy="2415600"/>
          </a:xfrm>
          <a:prstGeom prst="rect">
            <a:avLst/>
          </a:prstGeom>
        </p:spPr>
      </p:pic>
    </p:spTree>
    <p:extLst>
      <p:ext uri="{BB962C8B-B14F-4D97-AF65-F5344CB8AC3E}">
        <p14:creationId xmlns:p14="http://schemas.microsoft.com/office/powerpoint/2010/main" val="2209530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RNA Degradation Plot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16</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7" name="Textfeld 15">
            <a:extLst>
              <a:ext uri="{FF2B5EF4-FFF2-40B4-BE49-F238E27FC236}">
                <a16:creationId xmlns:a16="http://schemas.microsoft.com/office/drawing/2014/main" id="{62EE671E-F9A4-E7F3-16D8-8D6E11383DE3}"/>
              </a:ext>
            </a:extLst>
          </p:cNvPr>
          <p:cNvSpPr txBox="1"/>
          <p:nvPr/>
        </p:nvSpPr>
        <p:spPr>
          <a:xfrm>
            <a:off x="767956" y="114090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Hybridized</a:t>
            </a:r>
            <a:r>
              <a:rPr lang="de-DE" dirty="0"/>
              <a:t> RNA on </a:t>
            </a:r>
            <a:r>
              <a:rPr lang="de-DE" dirty="0" err="1"/>
              <a:t>microarrays</a:t>
            </a:r>
            <a:r>
              <a:rPr lang="de-DE" dirty="0"/>
              <a:t> </a:t>
            </a:r>
            <a:r>
              <a:rPr lang="de-DE" dirty="0" err="1"/>
              <a:t>degrades</a:t>
            </a:r>
            <a:r>
              <a:rPr lang="de-DE" dirty="0"/>
              <a:t> </a:t>
            </a:r>
            <a:r>
              <a:rPr lang="de-DE" dirty="0" err="1"/>
              <a:t>from</a:t>
            </a:r>
            <a:r>
              <a:rPr lang="de-DE" dirty="0"/>
              <a:t> 5‘ -&gt; 3‘</a:t>
            </a:r>
            <a:endParaRPr lang="en-US" dirty="0"/>
          </a:p>
        </p:txBody>
      </p:sp>
      <p:sp>
        <p:nvSpPr>
          <p:cNvPr id="18" name="Textfeld 18">
            <a:extLst>
              <a:ext uri="{FF2B5EF4-FFF2-40B4-BE49-F238E27FC236}">
                <a16:creationId xmlns:a16="http://schemas.microsoft.com/office/drawing/2014/main" id="{F6A19FC3-F16F-5405-B430-0883ADD52C3C}"/>
              </a:ext>
            </a:extLst>
          </p:cNvPr>
          <p:cNvSpPr txBox="1"/>
          <p:nvPr/>
        </p:nvSpPr>
        <p:spPr>
          <a:xfrm>
            <a:off x="764516" y="1501723"/>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Degradation </a:t>
            </a:r>
            <a:r>
              <a:rPr lang="de-DE" dirty="0" err="1"/>
              <a:t>should</a:t>
            </a:r>
            <a:r>
              <a:rPr lang="de-DE" dirty="0"/>
              <a:t> happen at an </a:t>
            </a:r>
            <a:r>
              <a:rPr lang="de-DE" dirty="0" err="1"/>
              <a:t>equal</a:t>
            </a:r>
            <a:r>
              <a:rPr lang="de-DE" dirty="0"/>
              <a:t> rate </a:t>
            </a:r>
            <a:r>
              <a:rPr lang="de-DE" dirty="0" err="1"/>
              <a:t>to</a:t>
            </a:r>
            <a:r>
              <a:rPr lang="de-DE" dirty="0"/>
              <a:t> </a:t>
            </a:r>
            <a:r>
              <a:rPr lang="de-DE" dirty="0" err="1"/>
              <a:t>deliver</a:t>
            </a:r>
            <a:r>
              <a:rPr lang="de-DE" dirty="0"/>
              <a:t> </a:t>
            </a:r>
            <a:r>
              <a:rPr lang="en-US" dirty="0"/>
              <a:t>comparable</a:t>
            </a:r>
            <a:r>
              <a:rPr lang="de-DE" dirty="0"/>
              <a:t> </a:t>
            </a:r>
            <a:r>
              <a:rPr lang="de-DE" dirty="0" err="1"/>
              <a:t>results</a:t>
            </a:r>
            <a:endParaRPr lang="en-US" dirty="0"/>
          </a:p>
        </p:txBody>
      </p:sp>
      <p:pic>
        <p:nvPicPr>
          <p:cNvPr id="19" name="Grafik 18">
            <a:extLst>
              <a:ext uri="{FF2B5EF4-FFF2-40B4-BE49-F238E27FC236}">
                <a16:creationId xmlns:a16="http://schemas.microsoft.com/office/drawing/2014/main" id="{F3DBEEFD-5909-FCC0-9001-09C24440421D}"/>
              </a:ext>
            </a:extLst>
          </p:cNvPr>
          <p:cNvPicPr>
            <a:picLocks noChangeAspect="1"/>
          </p:cNvPicPr>
          <p:nvPr/>
        </p:nvPicPr>
        <p:blipFill>
          <a:blip r:embed="rId12"/>
          <a:stretch>
            <a:fillRect/>
          </a:stretch>
        </p:blipFill>
        <p:spPr>
          <a:xfrm>
            <a:off x="878555" y="2293972"/>
            <a:ext cx="3914167" cy="2415600"/>
          </a:xfrm>
          <a:prstGeom prst="rect">
            <a:avLst/>
          </a:prstGeom>
        </p:spPr>
      </p:pic>
      <p:pic>
        <p:nvPicPr>
          <p:cNvPr id="20" name="Grafik 19">
            <a:extLst>
              <a:ext uri="{FF2B5EF4-FFF2-40B4-BE49-F238E27FC236}">
                <a16:creationId xmlns:a16="http://schemas.microsoft.com/office/drawing/2014/main" id="{3CDE03CD-8182-2FA2-9210-031F46E6D98D}"/>
              </a:ext>
            </a:extLst>
          </p:cNvPr>
          <p:cNvPicPr>
            <a:picLocks noChangeAspect="1"/>
          </p:cNvPicPr>
          <p:nvPr/>
        </p:nvPicPr>
        <p:blipFill>
          <a:blip r:embed="rId13"/>
          <a:stretch>
            <a:fillRect/>
          </a:stretch>
        </p:blipFill>
        <p:spPr>
          <a:xfrm>
            <a:off x="4550525" y="2293972"/>
            <a:ext cx="3914167" cy="2415600"/>
          </a:xfrm>
          <a:prstGeom prst="rect">
            <a:avLst/>
          </a:prstGeom>
        </p:spPr>
      </p:pic>
    </p:spTree>
    <p:extLst>
      <p:ext uri="{BB962C8B-B14F-4D97-AF65-F5344CB8AC3E}">
        <p14:creationId xmlns:p14="http://schemas.microsoft.com/office/powerpoint/2010/main" val="1661913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TRA </a:t>
            </a:r>
            <a:r>
              <a:rPr lang="de-DE" sz="3200" dirty="0" err="1">
                <a:latin typeface="+mj-lt"/>
              </a:rPr>
              <a:t>data</a:t>
            </a:r>
            <a:r>
              <a:rPr lang="de-DE" sz="3200" dirty="0">
                <a:latin typeface="+mj-lt"/>
              </a:rPr>
              <a:t>: </a:t>
            </a:r>
            <a:r>
              <a:rPr lang="de-DE" sz="3200" dirty="0" err="1">
                <a:latin typeface="+mj-lt"/>
              </a:rPr>
              <a:t>GTEx</a:t>
            </a:r>
            <a:r>
              <a:rPr lang="de-DE" sz="3200" dirty="0">
                <a:latin typeface="+mj-lt"/>
              </a:rPr>
              <a:t> Database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17</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graphicFrame>
        <p:nvGraphicFramePr>
          <p:cNvPr id="3" name="Tabelle 3">
            <a:extLst>
              <a:ext uri="{FF2B5EF4-FFF2-40B4-BE49-F238E27FC236}">
                <a16:creationId xmlns:a16="http://schemas.microsoft.com/office/drawing/2014/main" id="{DED47F5C-D1E9-0078-1801-9497300CBED6}"/>
              </a:ext>
            </a:extLst>
          </p:cNvPr>
          <p:cNvGraphicFramePr>
            <a:graphicFrameLocks noGrp="1"/>
          </p:cNvGraphicFramePr>
          <p:nvPr>
            <p:extLst>
              <p:ext uri="{D42A27DB-BD31-4B8C-83A1-F6EECF244321}">
                <p14:modId xmlns:p14="http://schemas.microsoft.com/office/powerpoint/2010/main" val="447394809"/>
              </p:ext>
            </p:extLst>
          </p:nvPr>
        </p:nvGraphicFramePr>
        <p:xfrm>
          <a:off x="799440" y="1863629"/>
          <a:ext cx="7976730" cy="914400"/>
        </p:xfrm>
        <a:graphic>
          <a:graphicData uri="http://schemas.openxmlformats.org/drawingml/2006/table">
            <a:tbl>
              <a:tblPr firstRow="1" bandRow="1">
                <a:tableStyleId>{5C22544A-7EE6-4342-B048-85BDC9FD1C3A}</a:tableStyleId>
              </a:tblPr>
              <a:tblGrid>
                <a:gridCol w="834330">
                  <a:extLst>
                    <a:ext uri="{9D8B030D-6E8A-4147-A177-3AD203B41FA5}">
                      <a16:colId xmlns:a16="http://schemas.microsoft.com/office/drawing/2014/main" val="636265117"/>
                    </a:ext>
                  </a:extLst>
                </a:gridCol>
                <a:gridCol w="849600">
                  <a:extLst>
                    <a:ext uri="{9D8B030D-6E8A-4147-A177-3AD203B41FA5}">
                      <a16:colId xmlns:a16="http://schemas.microsoft.com/office/drawing/2014/main" val="3545719681"/>
                    </a:ext>
                  </a:extLst>
                </a:gridCol>
                <a:gridCol w="763200">
                  <a:extLst>
                    <a:ext uri="{9D8B030D-6E8A-4147-A177-3AD203B41FA5}">
                      <a16:colId xmlns:a16="http://schemas.microsoft.com/office/drawing/2014/main" val="655828819"/>
                    </a:ext>
                  </a:extLst>
                </a:gridCol>
                <a:gridCol w="743562">
                  <a:extLst>
                    <a:ext uri="{9D8B030D-6E8A-4147-A177-3AD203B41FA5}">
                      <a16:colId xmlns:a16="http://schemas.microsoft.com/office/drawing/2014/main" val="964175790"/>
                    </a:ext>
                  </a:extLst>
                </a:gridCol>
                <a:gridCol w="797673">
                  <a:extLst>
                    <a:ext uri="{9D8B030D-6E8A-4147-A177-3AD203B41FA5}">
                      <a16:colId xmlns:a16="http://schemas.microsoft.com/office/drawing/2014/main" val="203644706"/>
                    </a:ext>
                  </a:extLst>
                </a:gridCol>
                <a:gridCol w="797673">
                  <a:extLst>
                    <a:ext uri="{9D8B030D-6E8A-4147-A177-3AD203B41FA5}">
                      <a16:colId xmlns:a16="http://schemas.microsoft.com/office/drawing/2014/main" val="489047719"/>
                    </a:ext>
                  </a:extLst>
                </a:gridCol>
                <a:gridCol w="797673">
                  <a:extLst>
                    <a:ext uri="{9D8B030D-6E8A-4147-A177-3AD203B41FA5}">
                      <a16:colId xmlns:a16="http://schemas.microsoft.com/office/drawing/2014/main" val="1106980337"/>
                    </a:ext>
                  </a:extLst>
                </a:gridCol>
                <a:gridCol w="797673">
                  <a:extLst>
                    <a:ext uri="{9D8B030D-6E8A-4147-A177-3AD203B41FA5}">
                      <a16:colId xmlns:a16="http://schemas.microsoft.com/office/drawing/2014/main" val="3205419941"/>
                    </a:ext>
                  </a:extLst>
                </a:gridCol>
                <a:gridCol w="797673">
                  <a:extLst>
                    <a:ext uri="{9D8B030D-6E8A-4147-A177-3AD203B41FA5}">
                      <a16:colId xmlns:a16="http://schemas.microsoft.com/office/drawing/2014/main" val="1428599416"/>
                    </a:ext>
                  </a:extLst>
                </a:gridCol>
                <a:gridCol w="797673">
                  <a:extLst>
                    <a:ext uri="{9D8B030D-6E8A-4147-A177-3AD203B41FA5}">
                      <a16:colId xmlns:a16="http://schemas.microsoft.com/office/drawing/2014/main" val="1712776211"/>
                    </a:ext>
                  </a:extLst>
                </a:gridCol>
              </a:tblGrid>
              <a:tr h="370840">
                <a:tc>
                  <a:txBody>
                    <a:bodyPr/>
                    <a:lstStyle/>
                    <a:p>
                      <a:pPr algn="ctr"/>
                      <a:r>
                        <a:rPr lang="de-DE" sz="1200" dirty="0" err="1"/>
                        <a:t>ensembl</a:t>
                      </a:r>
                      <a:r>
                        <a:rPr lang="de-DE" sz="1200" dirty="0"/>
                        <a:t>.</a:t>
                      </a:r>
                    </a:p>
                    <a:p>
                      <a:pPr algn="ctr"/>
                      <a:r>
                        <a:rPr lang="de-DE" sz="1200" dirty="0" err="1"/>
                        <a:t>transcript</a:t>
                      </a:r>
                      <a:endParaRPr lang="de-DE" sz="1200" dirty="0"/>
                    </a:p>
                  </a:txBody>
                  <a:tcPr/>
                </a:tc>
                <a:tc>
                  <a:txBody>
                    <a:bodyPr/>
                    <a:lstStyle/>
                    <a:p>
                      <a:pPr algn="ctr"/>
                      <a:r>
                        <a:rPr lang="de-DE" sz="1200" dirty="0" err="1"/>
                        <a:t>ensembl</a:t>
                      </a:r>
                      <a:r>
                        <a:rPr lang="de-DE" sz="1200" dirty="0"/>
                        <a:t>.</a:t>
                      </a:r>
                    </a:p>
                    <a:p>
                      <a:pPr algn="ctr"/>
                      <a:r>
                        <a:rPr lang="de-DE" sz="1200" dirty="0" err="1"/>
                        <a:t>gene</a:t>
                      </a:r>
                      <a:endParaRPr lang="de-DE" sz="1200" dirty="0"/>
                    </a:p>
                  </a:txBody>
                  <a:tcPr/>
                </a:tc>
                <a:tc>
                  <a:txBody>
                    <a:bodyPr/>
                    <a:lstStyle/>
                    <a:p>
                      <a:pPr algn="ctr"/>
                      <a:r>
                        <a:rPr lang="de-DE" sz="1200" dirty="0" err="1"/>
                        <a:t>ensembl.symbol</a:t>
                      </a:r>
                      <a:endParaRPr lang="de-DE" sz="1200" dirty="0"/>
                    </a:p>
                  </a:txBody>
                  <a:tcPr/>
                </a:tc>
                <a:tc>
                  <a:txBody>
                    <a:bodyPr/>
                    <a:lstStyle/>
                    <a:p>
                      <a:pPr algn="ctr"/>
                      <a:r>
                        <a:rPr lang="de-DE" sz="1200" dirty="0" err="1"/>
                        <a:t>ensembl.unigene</a:t>
                      </a:r>
                      <a:endParaRPr lang="de-DE" sz="1200" dirty="0"/>
                    </a:p>
                  </a:txBody>
                  <a:tcPr/>
                </a:tc>
                <a:tc>
                  <a:txBody>
                    <a:bodyPr/>
                    <a:lstStyle/>
                    <a:p>
                      <a:pPr algn="ctr"/>
                      <a:r>
                        <a:rPr lang="de-DE" sz="1200" dirty="0" err="1"/>
                        <a:t>ensembl.entrez</a:t>
                      </a:r>
                      <a:endParaRPr lang="de-DE" sz="1200" dirty="0"/>
                    </a:p>
                  </a:txBody>
                  <a:tcPr/>
                </a:tc>
                <a:tc>
                  <a:txBody>
                    <a:bodyPr/>
                    <a:lstStyle/>
                    <a:p>
                      <a:pPr algn="ctr"/>
                      <a:r>
                        <a:rPr lang="de-DE" sz="1200" dirty="0" err="1"/>
                        <a:t>ensembl.chrom</a:t>
                      </a:r>
                      <a:endParaRPr lang="de-DE" sz="1200" dirty="0"/>
                    </a:p>
                  </a:txBody>
                  <a:tcPr/>
                </a:tc>
                <a:tc>
                  <a:txBody>
                    <a:bodyPr/>
                    <a:lstStyle/>
                    <a:p>
                      <a:pPr algn="ctr"/>
                      <a:r>
                        <a:rPr lang="de-DE" sz="1200" dirty="0" err="1"/>
                        <a:t>ensembl.start</a:t>
                      </a:r>
                      <a:endParaRPr lang="de-DE" sz="1200" dirty="0"/>
                    </a:p>
                  </a:txBody>
                  <a:tcPr/>
                </a:tc>
                <a:tc>
                  <a:txBody>
                    <a:bodyPr/>
                    <a:lstStyle/>
                    <a:p>
                      <a:pPr algn="ctr"/>
                      <a:r>
                        <a:rPr lang="de-DE" sz="1200" dirty="0" err="1"/>
                        <a:t>tiss</a:t>
                      </a:r>
                      <a:r>
                        <a:rPr lang="de-DE" sz="1200" dirty="0"/>
                        <a:t>.</a:t>
                      </a:r>
                    </a:p>
                    <a:p>
                      <a:pPr algn="ctr"/>
                      <a:r>
                        <a:rPr lang="de-DE" sz="1200" dirty="0" err="1"/>
                        <a:t>number</a:t>
                      </a:r>
                      <a:endParaRPr lang="de-DE" sz="1200" dirty="0"/>
                    </a:p>
                  </a:txBody>
                  <a:tcPr/>
                </a:tc>
                <a:tc>
                  <a:txBody>
                    <a:bodyPr/>
                    <a:lstStyle/>
                    <a:p>
                      <a:pPr algn="ctr"/>
                      <a:r>
                        <a:rPr lang="de-DE" sz="1200" dirty="0" err="1"/>
                        <a:t>tissues</a:t>
                      </a:r>
                      <a:endParaRPr lang="de-DE" sz="1200" dirty="0"/>
                    </a:p>
                  </a:txBody>
                  <a:tcPr/>
                </a:tc>
                <a:tc>
                  <a:txBody>
                    <a:bodyPr/>
                    <a:lstStyle/>
                    <a:p>
                      <a:pPr algn="ctr"/>
                      <a:r>
                        <a:rPr lang="de-DE" sz="1200" dirty="0"/>
                        <a:t>max.</a:t>
                      </a:r>
                    </a:p>
                    <a:p>
                      <a:pPr algn="ctr"/>
                      <a:r>
                        <a:rPr lang="de-DE" sz="1200" dirty="0" err="1"/>
                        <a:t>tissue</a:t>
                      </a:r>
                      <a:endParaRPr lang="de-DE" sz="1200" dirty="0"/>
                    </a:p>
                  </a:txBody>
                  <a:tcPr/>
                </a:tc>
                <a:extLst>
                  <a:ext uri="{0D108BD9-81ED-4DB2-BD59-A6C34878D82A}">
                    <a16:rowId xmlns:a16="http://schemas.microsoft.com/office/drawing/2014/main" val="4007450729"/>
                  </a:ext>
                </a:extLst>
              </a:tr>
              <a:tr h="370840">
                <a:tc>
                  <a:txBody>
                    <a:bodyPr/>
                    <a:lstStyle/>
                    <a:p>
                      <a:pPr algn="ctr"/>
                      <a:r>
                        <a:rPr lang="de-DE" sz="1200" dirty="0"/>
                        <a:t>ENST00000475157</a:t>
                      </a:r>
                    </a:p>
                  </a:txBody>
                  <a:tcPr/>
                </a:tc>
                <a:tc>
                  <a:txBody>
                    <a:bodyPr/>
                    <a:lstStyle/>
                    <a:p>
                      <a:pPr algn="ctr"/>
                      <a:r>
                        <a:rPr lang="de-DE" sz="1200" dirty="0"/>
                        <a:t>ENSG00000159388</a:t>
                      </a:r>
                    </a:p>
                  </a:txBody>
                  <a:tcPr/>
                </a:tc>
                <a:tc>
                  <a:txBody>
                    <a:bodyPr/>
                    <a:lstStyle/>
                    <a:p>
                      <a:pPr algn="ctr"/>
                      <a:r>
                        <a:rPr lang="de-DE" sz="1200" dirty="0"/>
                        <a:t>BTG2</a:t>
                      </a:r>
                    </a:p>
                  </a:txBody>
                  <a:tcPr/>
                </a:tc>
                <a:tc>
                  <a:txBody>
                    <a:bodyPr/>
                    <a:lstStyle/>
                    <a:p>
                      <a:pPr algn="ctr"/>
                      <a:r>
                        <a:rPr lang="de-DE" sz="1200" dirty="0"/>
                        <a:t>Hs.519162</a:t>
                      </a:r>
                    </a:p>
                  </a:txBody>
                  <a:tcPr/>
                </a:tc>
                <a:tc>
                  <a:txBody>
                    <a:bodyPr/>
                    <a:lstStyle/>
                    <a:p>
                      <a:pPr algn="ctr"/>
                      <a:r>
                        <a:rPr lang="de-DE" sz="1200" dirty="0"/>
                        <a:t>7832</a:t>
                      </a:r>
                    </a:p>
                  </a:txBody>
                  <a:tcPr/>
                </a:tc>
                <a:tc>
                  <a:txBody>
                    <a:bodyPr/>
                    <a:lstStyle/>
                    <a:p>
                      <a:pPr algn="ctr"/>
                      <a:r>
                        <a:rPr lang="de-DE" sz="1200" dirty="0"/>
                        <a:t>1</a:t>
                      </a:r>
                    </a:p>
                  </a:txBody>
                  <a:tcPr/>
                </a:tc>
                <a:tc>
                  <a:txBody>
                    <a:bodyPr/>
                    <a:lstStyle/>
                    <a:p>
                      <a:pPr algn="ctr"/>
                      <a:r>
                        <a:rPr lang="de-DE" sz="1200" dirty="0"/>
                        <a:t>203305491</a:t>
                      </a:r>
                    </a:p>
                  </a:txBody>
                  <a:tcPr/>
                </a:tc>
                <a:tc>
                  <a:txBody>
                    <a:bodyPr/>
                    <a:lstStyle/>
                    <a:p>
                      <a:pPr algn="ctr"/>
                      <a:r>
                        <a:rPr lang="de-DE" sz="1200" dirty="0"/>
                        <a:t>1</a:t>
                      </a:r>
                    </a:p>
                  </a:txBody>
                  <a:tcPr/>
                </a:tc>
                <a:tc>
                  <a:txBody>
                    <a:bodyPr/>
                    <a:lstStyle/>
                    <a:p>
                      <a:pPr algn="ctr"/>
                      <a:r>
                        <a:rPr lang="de-DE" sz="1200" dirty="0" err="1"/>
                        <a:t>Bladder</a:t>
                      </a:r>
                      <a:r>
                        <a:rPr lang="de-DE" sz="1200" dirty="0"/>
                        <a:t>/</a:t>
                      </a:r>
                      <a:r>
                        <a:rPr lang="de-DE" sz="1200" dirty="0" err="1"/>
                        <a:t>Ovary</a:t>
                      </a:r>
                      <a:endParaRPr lang="de-DE" sz="1200" dirty="0"/>
                    </a:p>
                  </a:txBody>
                  <a:tcPr/>
                </a:tc>
                <a:tc>
                  <a:txBody>
                    <a:bodyPr/>
                    <a:lstStyle/>
                    <a:p>
                      <a:pPr algn="ctr"/>
                      <a:r>
                        <a:rPr lang="de-DE" sz="1200" dirty="0" err="1"/>
                        <a:t>Bladder</a:t>
                      </a:r>
                      <a:endParaRPr lang="de-DE" sz="1200" dirty="0"/>
                    </a:p>
                  </a:txBody>
                  <a:tcPr/>
                </a:tc>
                <a:extLst>
                  <a:ext uri="{0D108BD9-81ED-4DB2-BD59-A6C34878D82A}">
                    <a16:rowId xmlns:a16="http://schemas.microsoft.com/office/drawing/2014/main" val="2368005267"/>
                  </a:ext>
                </a:extLst>
              </a:tr>
            </a:tbl>
          </a:graphicData>
        </a:graphic>
      </p:graphicFrame>
      <p:sp>
        <p:nvSpPr>
          <p:cNvPr id="5" name="Rechteck 4">
            <a:extLst>
              <a:ext uri="{FF2B5EF4-FFF2-40B4-BE49-F238E27FC236}">
                <a16:creationId xmlns:a16="http://schemas.microsoft.com/office/drawing/2014/main" id="{46C8C8C7-FCA1-25D7-5112-A8368B6E5763}"/>
              </a:ext>
            </a:extLst>
          </p:cNvPr>
          <p:cNvSpPr/>
          <p:nvPr/>
        </p:nvSpPr>
        <p:spPr>
          <a:xfrm>
            <a:off x="799440" y="1856429"/>
            <a:ext cx="842160"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28147AF7-D437-5482-2B9D-5C04C8A858E7}"/>
              </a:ext>
            </a:extLst>
          </p:cNvPr>
          <p:cNvSpPr/>
          <p:nvPr/>
        </p:nvSpPr>
        <p:spPr>
          <a:xfrm>
            <a:off x="7153320" y="1863001"/>
            <a:ext cx="842160"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AF93B6DE-2AA3-09B6-7729-4252C6F80840}"/>
              </a:ext>
            </a:extLst>
          </p:cNvPr>
          <p:cNvSpPr txBox="1"/>
          <p:nvPr/>
        </p:nvSpPr>
        <p:spPr>
          <a:xfrm>
            <a:off x="855423" y="2952000"/>
            <a:ext cx="406921" cy="1200329"/>
          </a:xfrm>
          <a:prstGeom prst="rect">
            <a:avLst/>
          </a:prstGeom>
          <a:noFill/>
        </p:spPr>
        <p:txBody>
          <a:bodyPr wrap="square" rtlCol="0">
            <a:spAutoFit/>
          </a:bodyPr>
          <a:lstStyle/>
          <a:p>
            <a:r>
              <a:rPr lang="de-DE" dirty="0"/>
              <a:t>.</a:t>
            </a:r>
          </a:p>
          <a:p>
            <a:r>
              <a:rPr lang="de-DE" dirty="0"/>
              <a:t>.</a:t>
            </a:r>
          </a:p>
          <a:p>
            <a:r>
              <a:rPr lang="de-DE" dirty="0"/>
              <a:t>.</a:t>
            </a:r>
          </a:p>
          <a:p>
            <a:r>
              <a:rPr lang="de-DE" dirty="0"/>
              <a:t>.</a:t>
            </a:r>
          </a:p>
        </p:txBody>
      </p:sp>
      <p:sp>
        <p:nvSpPr>
          <p:cNvPr id="21" name="Textfeld 20">
            <a:extLst>
              <a:ext uri="{FF2B5EF4-FFF2-40B4-BE49-F238E27FC236}">
                <a16:creationId xmlns:a16="http://schemas.microsoft.com/office/drawing/2014/main" id="{05E6AC7E-BB5D-CA82-AFC6-184ED3308808}"/>
              </a:ext>
            </a:extLst>
          </p:cNvPr>
          <p:cNvSpPr txBox="1"/>
          <p:nvPr/>
        </p:nvSpPr>
        <p:spPr>
          <a:xfrm>
            <a:off x="820219" y="4099951"/>
            <a:ext cx="2952177" cy="369332"/>
          </a:xfrm>
          <a:prstGeom prst="rect">
            <a:avLst/>
          </a:prstGeom>
          <a:noFill/>
        </p:spPr>
        <p:txBody>
          <a:bodyPr wrap="square" rtlCol="0">
            <a:spAutoFit/>
          </a:bodyPr>
          <a:lstStyle/>
          <a:p>
            <a:r>
              <a:rPr lang="de-DE" dirty="0"/>
              <a:t>60 131 </a:t>
            </a:r>
            <a:r>
              <a:rPr lang="de-DE" dirty="0" err="1"/>
              <a:t>transcripts</a:t>
            </a:r>
            <a:r>
              <a:rPr lang="de-DE" dirty="0"/>
              <a:t> </a:t>
            </a:r>
          </a:p>
        </p:txBody>
      </p:sp>
      <p:sp>
        <p:nvSpPr>
          <p:cNvPr id="19" name="Textfeld 18">
            <a:extLst>
              <a:ext uri="{FF2B5EF4-FFF2-40B4-BE49-F238E27FC236}">
                <a16:creationId xmlns:a16="http://schemas.microsoft.com/office/drawing/2014/main" id="{3DC26F29-1CA1-309A-B490-B74E61E0F857}"/>
              </a:ext>
            </a:extLst>
          </p:cNvPr>
          <p:cNvSpPr txBox="1"/>
          <p:nvPr/>
        </p:nvSpPr>
        <p:spPr>
          <a:xfrm>
            <a:off x="7211576" y="2896480"/>
            <a:ext cx="406921" cy="1200329"/>
          </a:xfrm>
          <a:prstGeom prst="rect">
            <a:avLst/>
          </a:prstGeom>
          <a:noFill/>
        </p:spPr>
        <p:txBody>
          <a:bodyPr wrap="square" rtlCol="0">
            <a:spAutoFit/>
          </a:bodyPr>
          <a:lstStyle/>
          <a:p>
            <a:r>
              <a:rPr lang="de-DE" dirty="0"/>
              <a:t>.</a:t>
            </a:r>
          </a:p>
          <a:p>
            <a:r>
              <a:rPr lang="de-DE" dirty="0"/>
              <a:t>.</a:t>
            </a:r>
          </a:p>
          <a:p>
            <a:r>
              <a:rPr lang="de-DE" dirty="0"/>
              <a:t>.</a:t>
            </a:r>
          </a:p>
          <a:p>
            <a:r>
              <a:rPr lang="de-DE" dirty="0"/>
              <a:t>.</a:t>
            </a:r>
          </a:p>
        </p:txBody>
      </p:sp>
      <p:sp>
        <p:nvSpPr>
          <p:cNvPr id="20" name="Textfeld 19">
            <a:extLst>
              <a:ext uri="{FF2B5EF4-FFF2-40B4-BE49-F238E27FC236}">
                <a16:creationId xmlns:a16="http://schemas.microsoft.com/office/drawing/2014/main" id="{FC660ACF-2C3B-B315-FBE2-3AD3D11D05E6}"/>
              </a:ext>
            </a:extLst>
          </p:cNvPr>
          <p:cNvSpPr txBox="1"/>
          <p:nvPr/>
        </p:nvSpPr>
        <p:spPr>
          <a:xfrm>
            <a:off x="7176372" y="4044431"/>
            <a:ext cx="2952177" cy="369332"/>
          </a:xfrm>
          <a:prstGeom prst="rect">
            <a:avLst/>
          </a:prstGeom>
          <a:noFill/>
        </p:spPr>
        <p:txBody>
          <a:bodyPr wrap="square" rtlCol="0">
            <a:spAutoFit/>
          </a:bodyPr>
          <a:lstStyle/>
          <a:p>
            <a:r>
              <a:rPr lang="de-DE" dirty="0"/>
              <a:t>54 </a:t>
            </a:r>
            <a:r>
              <a:rPr lang="de-DE" dirty="0" err="1"/>
              <a:t>tissues</a:t>
            </a:r>
            <a:endParaRPr lang="de-DE" dirty="0"/>
          </a:p>
        </p:txBody>
      </p:sp>
    </p:spTree>
    <p:extLst>
      <p:ext uri="{BB962C8B-B14F-4D97-AF65-F5344CB8AC3E}">
        <p14:creationId xmlns:p14="http://schemas.microsoft.com/office/powerpoint/2010/main" val="3023484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TRA </a:t>
            </a:r>
            <a:r>
              <a:rPr lang="de-DE" sz="3200" dirty="0" err="1">
                <a:latin typeface="+mj-lt"/>
              </a:rPr>
              <a:t>data</a:t>
            </a:r>
            <a:r>
              <a:rPr lang="de-DE" sz="3200" dirty="0">
                <a:latin typeface="+mj-lt"/>
              </a:rPr>
              <a:t>: </a:t>
            </a:r>
            <a:r>
              <a:rPr lang="de-DE" sz="3200" dirty="0" err="1">
                <a:latin typeface="+mj-lt"/>
              </a:rPr>
              <a:t>GTEx</a:t>
            </a:r>
            <a:r>
              <a:rPr lang="de-DE" sz="3200" dirty="0">
                <a:latin typeface="+mj-lt"/>
              </a:rPr>
              <a:t> Database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18</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4" name="Grafik 3">
            <a:extLst>
              <a:ext uri="{FF2B5EF4-FFF2-40B4-BE49-F238E27FC236}">
                <a16:creationId xmlns:a16="http://schemas.microsoft.com/office/drawing/2014/main" id="{6BA2489E-32AF-C6B7-4437-6CD6FF8F8D1B}"/>
              </a:ext>
            </a:extLst>
          </p:cNvPr>
          <p:cNvPicPr>
            <a:picLocks noChangeAspect="1"/>
          </p:cNvPicPr>
          <p:nvPr/>
        </p:nvPicPr>
        <p:blipFill>
          <a:blip r:embed="rId11"/>
          <a:stretch>
            <a:fillRect/>
          </a:stretch>
        </p:blipFill>
        <p:spPr>
          <a:xfrm>
            <a:off x="1051199" y="902320"/>
            <a:ext cx="6264001" cy="4428689"/>
          </a:xfrm>
          <a:prstGeom prst="rect">
            <a:avLst/>
          </a:prstGeom>
        </p:spPr>
      </p:pic>
      <p:sp>
        <p:nvSpPr>
          <p:cNvPr id="17" name="Textfeld 16">
            <a:extLst>
              <a:ext uri="{FF2B5EF4-FFF2-40B4-BE49-F238E27FC236}">
                <a16:creationId xmlns:a16="http://schemas.microsoft.com/office/drawing/2014/main" id="{E3F45A23-88A4-28FE-6319-15C3FF736F94}"/>
              </a:ext>
            </a:extLst>
          </p:cNvPr>
          <p:cNvSpPr txBox="1"/>
          <p:nvPr/>
        </p:nvSpPr>
        <p:spPr>
          <a:xfrm>
            <a:off x="3088612" y="866320"/>
            <a:ext cx="892800" cy="215444"/>
          </a:xfrm>
          <a:prstGeom prst="rect">
            <a:avLst/>
          </a:prstGeom>
          <a:noFill/>
        </p:spPr>
        <p:txBody>
          <a:bodyPr wrap="square" rtlCol="0">
            <a:spAutoFit/>
          </a:bodyPr>
          <a:lstStyle/>
          <a:p>
            <a:r>
              <a:rPr lang="de-DE" sz="800" dirty="0">
                <a:ea typeface="CMU Sans Serif" panose="02000603000000000000" pitchFamily="2" charset="0"/>
                <a:cs typeface="Arial" panose="020B0604020202020204" pitchFamily="34" charset="0"/>
              </a:rPr>
              <a:t>(GSE15744)</a:t>
            </a:r>
          </a:p>
        </p:txBody>
      </p:sp>
      <p:sp>
        <p:nvSpPr>
          <p:cNvPr id="18" name="Rechteck 17">
            <a:extLst>
              <a:ext uri="{FF2B5EF4-FFF2-40B4-BE49-F238E27FC236}">
                <a16:creationId xmlns:a16="http://schemas.microsoft.com/office/drawing/2014/main" id="{462E2F49-8A0F-FCDF-0231-92E49B5487C1}"/>
              </a:ext>
            </a:extLst>
          </p:cNvPr>
          <p:cNvSpPr/>
          <p:nvPr/>
        </p:nvSpPr>
        <p:spPr>
          <a:xfrm>
            <a:off x="1981695" y="3038763"/>
            <a:ext cx="1032438" cy="7578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9" name="Grafik 18" descr="Gehirn mit einfarbiger Füllung">
            <a:extLst>
              <a:ext uri="{FF2B5EF4-FFF2-40B4-BE49-F238E27FC236}">
                <a16:creationId xmlns:a16="http://schemas.microsoft.com/office/drawing/2014/main" id="{EB8449B2-EC87-461D-3ED1-9C8EEDFE3F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2253338" y="2604702"/>
            <a:ext cx="432712" cy="407823"/>
          </a:xfrm>
          <a:prstGeom prst="rect">
            <a:avLst/>
          </a:prstGeom>
        </p:spPr>
      </p:pic>
      <p:cxnSp>
        <p:nvCxnSpPr>
          <p:cNvPr id="6" name="Gerader Verbinder 5">
            <a:extLst>
              <a:ext uri="{FF2B5EF4-FFF2-40B4-BE49-F238E27FC236}">
                <a16:creationId xmlns:a16="http://schemas.microsoft.com/office/drawing/2014/main" id="{8264C9C4-4443-AD50-5A77-CBD571FD9530}"/>
              </a:ext>
            </a:extLst>
          </p:cNvPr>
          <p:cNvCxnSpPr>
            <a:cxnSpLocks/>
          </p:cNvCxnSpPr>
          <p:nvPr/>
        </p:nvCxnSpPr>
        <p:spPr>
          <a:xfrm flipH="1">
            <a:off x="1411872" y="3676551"/>
            <a:ext cx="3847112" cy="0"/>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7847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Gene </a:t>
            </a:r>
            <a:r>
              <a:rPr lang="de-DE" sz="3200" dirty="0" err="1">
                <a:latin typeface="+mj-lt"/>
              </a:rPr>
              <a:t>expression</a:t>
            </a:r>
            <a:r>
              <a:rPr lang="de-DE" sz="3200" dirty="0">
                <a:latin typeface="+mj-lt"/>
              </a:rPr>
              <a:t> </a:t>
            </a:r>
            <a:r>
              <a:rPr lang="de-DE" sz="3200" dirty="0" err="1">
                <a:latin typeface="+mj-lt"/>
              </a:rPr>
              <a:t>over</a:t>
            </a:r>
            <a:r>
              <a:rPr lang="de-DE" sz="3200" dirty="0">
                <a:latin typeface="+mj-lt"/>
              </a:rPr>
              <a:t> time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4" name="Grafik 3">
            <a:extLst>
              <a:ext uri="{FF2B5EF4-FFF2-40B4-BE49-F238E27FC236}">
                <a16:creationId xmlns:a16="http://schemas.microsoft.com/office/drawing/2014/main" id="{106416B5-D8D2-12B3-5EE1-66B290C014C2}"/>
              </a:ext>
            </a:extLst>
          </p:cNvPr>
          <p:cNvPicPr>
            <a:picLocks noChangeAspect="1"/>
          </p:cNvPicPr>
          <p:nvPr/>
        </p:nvPicPr>
        <p:blipFill>
          <a:blip r:embed="rId11"/>
          <a:stretch>
            <a:fillRect/>
          </a:stretch>
        </p:blipFill>
        <p:spPr>
          <a:xfrm>
            <a:off x="1007119" y="942167"/>
            <a:ext cx="6146240" cy="4376123"/>
          </a:xfrm>
          <a:prstGeom prst="rect">
            <a:avLst/>
          </a:prstGeom>
        </p:spPr>
      </p:pic>
      <p:sp>
        <p:nvSpPr>
          <p:cNvPr id="17" name="Textfeld 16">
            <a:extLst>
              <a:ext uri="{FF2B5EF4-FFF2-40B4-BE49-F238E27FC236}">
                <a16:creationId xmlns:a16="http://schemas.microsoft.com/office/drawing/2014/main" id="{71C44F3C-2938-43A8-535B-62C006F4D749}"/>
              </a:ext>
            </a:extLst>
          </p:cNvPr>
          <p:cNvSpPr txBox="1"/>
          <p:nvPr/>
        </p:nvSpPr>
        <p:spPr>
          <a:xfrm>
            <a:off x="2713465" y="920730"/>
            <a:ext cx="892800" cy="207749"/>
          </a:xfrm>
          <a:prstGeom prst="rect">
            <a:avLst/>
          </a:prstGeom>
          <a:noFill/>
        </p:spPr>
        <p:txBody>
          <a:bodyPr wrap="square" rtlCol="0">
            <a:spAutoFit/>
          </a:bodyPr>
          <a:lstStyle/>
          <a:p>
            <a:r>
              <a:rPr lang="de-DE" sz="750" dirty="0">
                <a:ea typeface="CMU Sans Serif" panose="02000603000000000000" pitchFamily="2" charset="0"/>
                <a:cs typeface="Arial" panose="020B0604020202020204" pitchFamily="34" charset="0"/>
              </a:rPr>
              <a:t>(GSE15744)</a:t>
            </a:r>
          </a:p>
        </p:txBody>
      </p:sp>
      <p:sp>
        <p:nvSpPr>
          <p:cNvPr id="18" name="Textfeld 17">
            <a:extLst>
              <a:ext uri="{FF2B5EF4-FFF2-40B4-BE49-F238E27FC236}">
                <a16:creationId xmlns:a16="http://schemas.microsoft.com/office/drawing/2014/main" id="{118A84C0-A2E2-29CA-D7F6-1CEC59A6C67D}"/>
              </a:ext>
            </a:extLst>
          </p:cNvPr>
          <p:cNvSpPr txBox="1"/>
          <p:nvPr/>
        </p:nvSpPr>
        <p:spPr>
          <a:xfrm>
            <a:off x="2790609" y="3103326"/>
            <a:ext cx="892800" cy="207749"/>
          </a:xfrm>
          <a:prstGeom prst="rect">
            <a:avLst/>
          </a:prstGeom>
          <a:noFill/>
        </p:spPr>
        <p:txBody>
          <a:bodyPr wrap="square" rtlCol="0">
            <a:spAutoFit/>
          </a:bodyPr>
          <a:lstStyle/>
          <a:p>
            <a:r>
              <a:rPr lang="de-DE" sz="750" dirty="0">
                <a:ea typeface="CMU Sans Serif" panose="02000603000000000000" pitchFamily="2" charset="0"/>
                <a:cs typeface="Arial" panose="020B0604020202020204" pitchFamily="34" charset="0"/>
              </a:rPr>
              <a:t>(GSE15744)</a:t>
            </a:r>
          </a:p>
        </p:txBody>
      </p:sp>
    </p:spTree>
    <p:extLst>
      <p:ext uri="{BB962C8B-B14F-4D97-AF65-F5344CB8AC3E}">
        <p14:creationId xmlns:p14="http://schemas.microsoft.com/office/powerpoint/2010/main" val="4041227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accent1">
                <a:lumMod val="5000"/>
                <a:lumOff val="95000"/>
                <a:alpha val="74000"/>
              </a:schemeClr>
            </a:gs>
            <a:gs pos="59000">
              <a:srgbClr val="8CD0F4">
                <a:lumMod val="72000"/>
                <a:lumOff val="28000"/>
                <a:alpha val="80000"/>
              </a:srgbClr>
            </a:gs>
            <a:gs pos="78000">
              <a:srgbClr val="10A1EA">
                <a:lumMod val="73000"/>
                <a:lumOff val="27000"/>
                <a:alpha val="80000"/>
              </a:srgbClr>
            </a:gs>
          </a:gsLst>
          <a:lin ang="2700000" scaled="1"/>
          <a:tileRect/>
        </a:gradFill>
        <a:effectLst/>
      </p:bgPr>
    </p:bg>
    <p:spTree>
      <p:nvGrpSpPr>
        <p:cNvPr id="1" name=""/>
        <p:cNvGrpSpPr/>
        <p:nvPr/>
      </p:nvGrpSpPr>
      <p:grpSpPr>
        <a:xfrm>
          <a:off x="0" y="0"/>
          <a:ext cx="0" cy="0"/>
          <a:chOff x="0" y="0"/>
          <a:chExt cx="0" cy="0"/>
        </a:xfrm>
      </p:grpSpPr>
      <p:pic>
        <p:nvPicPr>
          <p:cNvPr id="30" name="Grafik 29" descr="Ein Bild, das orange, schließen enthält.&#10;&#10;Automatisch generierte Beschreibung">
            <a:extLst>
              <a:ext uri="{FF2B5EF4-FFF2-40B4-BE49-F238E27FC236}">
                <a16:creationId xmlns:a16="http://schemas.microsoft.com/office/drawing/2014/main" id="{1CABFB2B-AFB9-59A4-CEC5-4F5C651F433E}"/>
              </a:ext>
            </a:extLst>
          </p:cNvPr>
          <p:cNvPicPr>
            <a:picLocks noChangeAspect="1"/>
          </p:cNvPicPr>
          <p:nvPr/>
        </p:nvPicPr>
        <p:blipFill rotWithShape="1">
          <a:blip r:embed="rId2">
            <a:duotone>
              <a:schemeClr val="accent1">
                <a:shade val="45000"/>
                <a:satMod val="135000"/>
              </a:schemeClr>
              <a:prstClr val="white"/>
            </a:duotone>
            <a:alphaModFix amt="94000"/>
            <a:extLst>
              <a:ext uri="{28A0092B-C50C-407E-A947-70E740481C1C}">
                <a14:useLocalDpi xmlns:a14="http://schemas.microsoft.com/office/drawing/2010/main" val="0"/>
              </a:ext>
            </a:extLst>
          </a:blip>
          <a:srcRect l="13925" r="56794"/>
          <a:stretch/>
        </p:blipFill>
        <p:spPr>
          <a:xfrm>
            <a:off x="5797205" y="10"/>
            <a:ext cx="3346795" cy="5714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
        <p:nvSpPr>
          <p:cNvPr id="17" name="Rechteck 16">
            <a:extLst>
              <a:ext uri="{FF2B5EF4-FFF2-40B4-BE49-F238E27FC236}">
                <a16:creationId xmlns:a16="http://schemas.microsoft.com/office/drawing/2014/main" id="{AFCB75DF-A5E5-016F-55C4-594A952370A1}"/>
              </a:ext>
            </a:extLst>
          </p:cNvPr>
          <p:cNvSpPr/>
          <p:nvPr/>
        </p:nvSpPr>
        <p:spPr>
          <a:xfrm>
            <a:off x="1886789" y="872897"/>
            <a:ext cx="2810541" cy="440665"/>
          </a:xfrm>
          <a:prstGeom prst="rect">
            <a:avLst/>
          </a:prstGeom>
          <a:solidFill>
            <a:srgbClr val="175CF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C7E2967B-173E-3C53-C6D7-3401F9B5A8AB}"/>
              </a:ext>
            </a:extLst>
          </p:cNvPr>
          <p:cNvSpPr/>
          <p:nvPr/>
        </p:nvSpPr>
        <p:spPr>
          <a:xfrm>
            <a:off x="2147178" y="1553922"/>
            <a:ext cx="2810541" cy="440665"/>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77F5F668-F60A-2C1E-2D0D-F77337C7DA6F}"/>
              </a:ext>
            </a:extLst>
          </p:cNvPr>
          <p:cNvSpPr/>
          <p:nvPr/>
        </p:nvSpPr>
        <p:spPr>
          <a:xfrm>
            <a:off x="1504369" y="3902878"/>
            <a:ext cx="2810541" cy="44066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B1DD52FD-470E-68D3-3065-4415053E4229}"/>
              </a:ext>
            </a:extLst>
          </p:cNvPr>
          <p:cNvSpPr/>
          <p:nvPr/>
        </p:nvSpPr>
        <p:spPr>
          <a:xfrm>
            <a:off x="2305573" y="4576786"/>
            <a:ext cx="2810541" cy="440665"/>
          </a:xfrm>
          <a:prstGeom prst="rect">
            <a:avLst/>
          </a:prstGeom>
          <a:solidFill>
            <a:srgbClr val="17F1D7"/>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A25A899C-C48F-77DC-B445-51F13A176C95}"/>
              </a:ext>
            </a:extLst>
          </p:cNvPr>
          <p:cNvSpPr txBox="1"/>
          <p:nvPr/>
        </p:nvSpPr>
        <p:spPr>
          <a:xfrm>
            <a:off x="343172" y="2031931"/>
            <a:ext cx="5596382" cy="1754326"/>
          </a:xfrm>
          <a:prstGeom prst="rect">
            <a:avLst/>
          </a:prstGeom>
          <a:noFill/>
          <a:effectLst>
            <a:softEdge rad="177800"/>
          </a:effectLst>
        </p:spPr>
        <p:txBody>
          <a:bodyPr wrap="square">
            <a:spAutoFit/>
          </a:bodyPr>
          <a:lstStyle/>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Gaining inside on human early organogenesis through</a:t>
            </a:r>
          </a:p>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TRA expression analysis</a:t>
            </a:r>
          </a:p>
        </p:txBody>
      </p:sp>
      <p:sp>
        <p:nvSpPr>
          <p:cNvPr id="25" name="Bogen 24">
            <a:extLst>
              <a:ext uri="{FF2B5EF4-FFF2-40B4-BE49-F238E27FC236}">
                <a16:creationId xmlns:a16="http://schemas.microsoft.com/office/drawing/2014/main" id="{1467D450-1B1B-F0B8-21F6-7057AFE32F7C}"/>
              </a:ext>
            </a:extLst>
          </p:cNvPr>
          <p:cNvSpPr>
            <a:spLocks noChangeAspect="1"/>
          </p:cNvSpPr>
          <p:nvPr/>
        </p:nvSpPr>
        <p:spPr>
          <a:xfrm rot="19842982" flipH="1" flipV="1">
            <a:off x="193213" y="102125"/>
            <a:ext cx="5627061" cy="5354184"/>
          </a:xfrm>
          <a:prstGeom prst="arc">
            <a:avLst>
              <a:gd name="adj1" fmla="val 17421522"/>
              <a:gd name="adj2" fmla="val 4868156"/>
            </a:avLst>
          </a:prstGeom>
          <a:ln w="111125">
            <a:gradFill>
              <a:gsLst>
                <a:gs pos="38036">
                  <a:srgbClr val="17F1D7"/>
                </a:gs>
                <a:gs pos="0">
                  <a:schemeClr val="accent1">
                    <a:lumMod val="5000"/>
                    <a:lumOff val="95000"/>
                  </a:schemeClr>
                </a:gs>
                <a:gs pos="62000">
                  <a:srgbClr val="12D4E8"/>
                </a:gs>
                <a:gs pos="83000">
                  <a:srgbClr val="10A1EA"/>
                </a:gs>
                <a:gs pos="100000">
                  <a:srgbClr val="0909FF"/>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4277307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Differential </a:t>
            </a:r>
            <a:r>
              <a:rPr lang="de-DE" sz="3200" dirty="0" err="1">
                <a:latin typeface="+mj-lt"/>
              </a:rPr>
              <a:t>gene</a:t>
            </a:r>
            <a:r>
              <a:rPr lang="de-DE" sz="3200" dirty="0">
                <a:latin typeface="+mj-lt"/>
              </a:rPr>
              <a:t> </a:t>
            </a:r>
            <a:r>
              <a:rPr lang="de-DE" sz="3200" dirty="0" err="1">
                <a:latin typeface="+mj-lt"/>
              </a:rPr>
              <a:t>expression</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20</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6" name="Grafik 5">
            <a:extLst>
              <a:ext uri="{FF2B5EF4-FFF2-40B4-BE49-F238E27FC236}">
                <a16:creationId xmlns:a16="http://schemas.microsoft.com/office/drawing/2014/main" id="{1E97B717-5D13-0FD3-FAA6-F8DFFF02E3B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4688" y="1061105"/>
            <a:ext cx="6668431" cy="4115374"/>
          </a:xfrm>
          <a:prstGeom prst="rect">
            <a:avLst/>
          </a:prstGeom>
        </p:spPr>
      </p:pic>
    </p:spTree>
    <p:extLst>
      <p:ext uri="{BB962C8B-B14F-4D97-AF65-F5344CB8AC3E}">
        <p14:creationId xmlns:p14="http://schemas.microsoft.com/office/powerpoint/2010/main" val="1541387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Differential </a:t>
            </a:r>
            <a:r>
              <a:rPr lang="de-DE" sz="3200" dirty="0" err="1">
                <a:latin typeface="+mj-lt"/>
              </a:rPr>
              <a:t>gene</a:t>
            </a:r>
            <a:r>
              <a:rPr lang="de-DE" sz="3200" dirty="0">
                <a:latin typeface="+mj-lt"/>
              </a:rPr>
              <a:t> </a:t>
            </a:r>
            <a:r>
              <a:rPr lang="de-DE" sz="3200" dirty="0" err="1">
                <a:latin typeface="+mj-lt"/>
              </a:rPr>
              <a:t>expression</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21</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6" name="Grafik 5">
            <a:extLst>
              <a:ext uri="{FF2B5EF4-FFF2-40B4-BE49-F238E27FC236}">
                <a16:creationId xmlns:a16="http://schemas.microsoft.com/office/drawing/2014/main" id="{AAA87264-8A99-C86A-683C-D5DE1576A4FD}"/>
              </a:ext>
            </a:extLst>
          </p:cNvPr>
          <p:cNvPicPr>
            <a:picLocks noChangeAspect="1"/>
          </p:cNvPicPr>
          <p:nvPr/>
        </p:nvPicPr>
        <p:blipFill>
          <a:blip r:embed="rId11"/>
          <a:stretch>
            <a:fillRect/>
          </a:stretch>
        </p:blipFill>
        <p:spPr>
          <a:xfrm>
            <a:off x="1075848" y="900534"/>
            <a:ext cx="6256941" cy="4437830"/>
          </a:xfrm>
          <a:prstGeom prst="rect">
            <a:avLst/>
          </a:prstGeom>
        </p:spPr>
      </p:pic>
      <p:sp>
        <p:nvSpPr>
          <p:cNvPr id="7" name="Textfeld 6">
            <a:extLst>
              <a:ext uri="{FF2B5EF4-FFF2-40B4-BE49-F238E27FC236}">
                <a16:creationId xmlns:a16="http://schemas.microsoft.com/office/drawing/2014/main" id="{081A6837-8995-FEF3-4A55-36E03496E669}"/>
              </a:ext>
            </a:extLst>
          </p:cNvPr>
          <p:cNvSpPr txBox="1"/>
          <p:nvPr/>
        </p:nvSpPr>
        <p:spPr>
          <a:xfrm>
            <a:off x="4003012" y="866320"/>
            <a:ext cx="892800" cy="215444"/>
          </a:xfrm>
          <a:prstGeom prst="rect">
            <a:avLst/>
          </a:prstGeom>
          <a:noFill/>
        </p:spPr>
        <p:txBody>
          <a:bodyPr wrap="square" rtlCol="0">
            <a:spAutoFit/>
          </a:bodyPr>
          <a:lstStyle/>
          <a:p>
            <a:r>
              <a:rPr lang="de-DE" sz="800" dirty="0">
                <a:ea typeface="CMU Sans Serif" panose="02000603000000000000" pitchFamily="2" charset="0"/>
                <a:cs typeface="Arial" panose="020B0604020202020204" pitchFamily="34" charset="0"/>
              </a:rPr>
              <a:t>(GSE15744)</a:t>
            </a:r>
          </a:p>
        </p:txBody>
      </p:sp>
      <p:sp>
        <p:nvSpPr>
          <p:cNvPr id="17" name="Rechteck 16">
            <a:extLst>
              <a:ext uri="{FF2B5EF4-FFF2-40B4-BE49-F238E27FC236}">
                <a16:creationId xmlns:a16="http://schemas.microsoft.com/office/drawing/2014/main" id="{BE06F291-2EFD-CC6B-B12A-97722648B546}"/>
              </a:ext>
            </a:extLst>
          </p:cNvPr>
          <p:cNvSpPr/>
          <p:nvPr/>
        </p:nvSpPr>
        <p:spPr>
          <a:xfrm>
            <a:off x="1981695" y="2536921"/>
            <a:ext cx="1032438" cy="12596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descr="Gehirn mit einfarbiger Füllung">
            <a:extLst>
              <a:ext uri="{FF2B5EF4-FFF2-40B4-BE49-F238E27FC236}">
                <a16:creationId xmlns:a16="http://schemas.microsoft.com/office/drawing/2014/main" id="{89AE21C6-450C-07C0-9701-1B0333408B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2307359" y="2129098"/>
            <a:ext cx="432712" cy="407823"/>
          </a:xfrm>
          <a:prstGeom prst="rect">
            <a:avLst/>
          </a:prstGeom>
        </p:spPr>
      </p:pic>
      <p:cxnSp>
        <p:nvCxnSpPr>
          <p:cNvPr id="19" name="Gerader Verbinder 18">
            <a:extLst>
              <a:ext uri="{FF2B5EF4-FFF2-40B4-BE49-F238E27FC236}">
                <a16:creationId xmlns:a16="http://schemas.microsoft.com/office/drawing/2014/main" id="{128C38B6-4A58-B4C4-EBF9-7DA5A6368C72}"/>
              </a:ext>
            </a:extLst>
          </p:cNvPr>
          <p:cNvCxnSpPr>
            <a:cxnSpLocks/>
          </p:cNvCxnSpPr>
          <p:nvPr/>
        </p:nvCxnSpPr>
        <p:spPr>
          <a:xfrm flipH="1">
            <a:off x="1397658" y="3662337"/>
            <a:ext cx="3875540" cy="0"/>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7817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22</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
        <p:nvSpPr>
          <p:cNvPr id="18" name="Rechteck 17">
            <a:extLst>
              <a:ext uri="{FF2B5EF4-FFF2-40B4-BE49-F238E27FC236}">
                <a16:creationId xmlns:a16="http://schemas.microsoft.com/office/drawing/2014/main" id="{6B413C58-5949-C2F2-AB27-000A7E373BEA}"/>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7B1D46E3-1F5A-59FB-EF26-7752035277CB}"/>
              </a:ext>
            </a:extLst>
          </p:cNvPr>
          <p:cNvSpPr txBox="1"/>
          <p:nvPr/>
        </p:nvSpPr>
        <p:spPr>
          <a:xfrm>
            <a:off x="2326006" y="1485542"/>
            <a:ext cx="4399651" cy="1200329"/>
          </a:xfrm>
          <a:prstGeom prst="rect">
            <a:avLst/>
          </a:prstGeom>
          <a:noFill/>
        </p:spPr>
        <p:txBody>
          <a:bodyPr wrap="square" rtlCol="0">
            <a:spAutoFit/>
          </a:bodyPr>
          <a:lstStyle/>
          <a:p>
            <a:pPr algn="ctr"/>
            <a:r>
              <a:rPr lang="de-DE" sz="7200" b="1" dirty="0">
                <a:solidFill>
                  <a:schemeClr val="bg1"/>
                </a:solidFill>
                <a:latin typeface="+mj-lt"/>
              </a:rPr>
              <a:t>Hypothesis</a:t>
            </a:r>
          </a:p>
        </p:txBody>
      </p:sp>
      <p:pic>
        <p:nvPicPr>
          <p:cNvPr id="21" name="Grafik 20" descr="Puzzle mit einfarbiger Füllung">
            <a:extLst>
              <a:ext uri="{FF2B5EF4-FFF2-40B4-BE49-F238E27FC236}">
                <a16:creationId xmlns:a16="http://schemas.microsoft.com/office/drawing/2014/main" id="{11B16490-8A2B-4B35-A689-9B40E7520E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52928" y="2569478"/>
            <a:ext cx="1945806" cy="1945806"/>
          </a:xfrm>
          <a:prstGeom prst="rect">
            <a:avLst/>
          </a:prstGeom>
        </p:spPr>
      </p:pic>
    </p:spTree>
    <p:extLst>
      <p:ext uri="{BB962C8B-B14F-4D97-AF65-F5344CB8AC3E}">
        <p14:creationId xmlns:p14="http://schemas.microsoft.com/office/powerpoint/2010/main" val="67680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Main Question</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23</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
        <p:nvSpPr>
          <p:cNvPr id="16" name="Rechteck 15">
            <a:extLst>
              <a:ext uri="{FF2B5EF4-FFF2-40B4-BE49-F238E27FC236}">
                <a16:creationId xmlns:a16="http://schemas.microsoft.com/office/drawing/2014/main" id="{C487188C-A792-BB45-D7C3-E8676512E7B8}"/>
              </a:ext>
            </a:extLst>
          </p:cNvPr>
          <p:cNvSpPr/>
          <p:nvPr/>
        </p:nvSpPr>
        <p:spPr>
          <a:xfrm>
            <a:off x="1643142" y="1256048"/>
            <a:ext cx="5200391" cy="809616"/>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3490AEE4-431C-A9AD-3C3A-37D0E3F3FE82}"/>
              </a:ext>
            </a:extLst>
          </p:cNvPr>
          <p:cNvSpPr txBox="1"/>
          <p:nvPr/>
        </p:nvSpPr>
        <p:spPr>
          <a:xfrm>
            <a:off x="1695739" y="1288415"/>
            <a:ext cx="5079011" cy="707886"/>
          </a:xfrm>
          <a:prstGeom prst="rect">
            <a:avLst/>
          </a:prstGeom>
          <a:noFill/>
        </p:spPr>
        <p:txBody>
          <a:bodyPr wrap="square" rtlCol="0">
            <a:spAutoFit/>
          </a:bodyPr>
          <a:lstStyle/>
          <a:p>
            <a:pPr algn="ctr"/>
            <a:r>
              <a:rPr lang="en-US" sz="2000" b="1" i="0" u="none" strike="noStrike" dirty="0">
                <a:solidFill>
                  <a:schemeClr val="bg1"/>
                </a:solidFill>
                <a:effectLst/>
                <a:latin typeface="Calibri" panose="020F0502020204030204" pitchFamily="34" charset="0"/>
              </a:rPr>
              <a:t>Gaining insight on human early organogenesis through TRA expression analysis</a:t>
            </a:r>
            <a:endParaRPr lang="en-US" sz="2000" b="1" i="0" u="none" strike="noStrike" dirty="0">
              <a:solidFill>
                <a:schemeClr val="bg1"/>
              </a:solidFill>
              <a:effectLst/>
              <a:latin typeface="Courier New" panose="02070309020205020404" pitchFamily="49" charset="0"/>
            </a:endParaRPr>
          </a:p>
        </p:txBody>
      </p:sp>
      <p:pic>
        <p:nvPicPr>
          <p:cNvPr id="26" name="Grafik 25" descr="Mikroskop mit einfarbiger Füllung">
            <a:extLst>
              <a:ext uri="{FF2B5EF4-FFF2-40B4-BE49-F238E27FC236}">
                <a16:creationId xmlns:a16="http://schemas.microsoft.com/office/drawing/2014/main" id="{5505CA12-6F13-2361-D9AA-ECC19808CC6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8968" y="1323929"/>
            <a:ext cx="667988" cy="667988"/>
          </a:xfrm>
          <a:prstGeom prst="rect">
            <a:avLst/>
          </a:prstGeom>
        </p:spPr>
      </p:pic>
    </p:spTree>
    <p:extLst>
      <p:ext uri="{BB962C8B-B14F-4D97-AF65-F5344CB8AC3E}">
        <p14:creationId xmlns:p14="http://schemas.microsoft.com/office/powerpoint/2010/main" val="2800245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err="1">
                <a:latin typeface="+mj-lt"/>
              </a:rPr>
              <a:t>Three</a:t>
            </a:r>
            <a:r>
              <a:rPr lang="de-DE" sz="3200" dirty="0">
                <a:latin typeface="+mj-lt"/>
              </a:rPr>
              <a:t> </a:t>
            </a:r>
            <a:r>
              <a:rPr lang="de-DE" sz="3200" dirty="0" err="1">
                <a:latin typeface="+mj-lt"/>
              </a:rPr>
              <a:t>Hypotheses</a:t>
            </a:r>
            <a:r>
              <a:rPr lang="de-DE" sz="3200" dirty="0">
                <a:latin typeface="+mj-lt"/>
              </a:rPr>
              <a:t> </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
        <p:nvSpPr>
          <p:cNvPr id="16" name="Rechteck 15">
            <a:extLst>
              <a:ext uri="{FF2B5EF4-FFF2-40B4-BE49-F238E27FC236}">
                <a16:creationId xmlns:a16="http://schemas.microsoft.com/office/drawing/2014/main" id="{C487188C-A792-BB45-D7C3-E8676512E7B8}"/>
              </a:ext>
            </a:extLst>
          </p:cNvPr>
          <p:cNvSpPr/>
          <p:nvPr/>
        </p:nvSpPr>
        <p:spPr>
          <a:xfrm>
            <a:off x="1643142" y="1256048"/>
            <a:ext cx="5200391" cy="809616"/>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3490AEE4-431C-A9AD-3C3A-37D0E3F3FE82}"/>
              </a:ext>
            </a:extLst>
          </p:cNvPr>
          <p:cNvSpPr txBox="1"/>
          <p:nvPr/>
        </p:nvSpPr>
        <p:spPr>
          <a:xfrm>
            <a:off x="1695739" y="1288415"/>
            <a:ext cx="5079011" cy="707886"/>
          </a:xfrm>
          <a:prstGeom prst="rect">
            <a:avLst/>
          </a:prstGeom>
          <a:noFill/>
        </p:spPr>
        <p:txBody>
          <a:bodyPr wrap="square" rtlCol="0">
            <a:spAutoFit/>
          </a:bodyPr>
          <a:lstStyle/>
          <a:p>
            <a:pPr algn="ctr"/>
            <a:r>
              <a:rPr lang="en-US" sz="2000" b="1" i="0" u="none" strike="noStrike" dirty="0">
                <a:solidFill>
                  <a:schemeClr val="bg1"/>
                </a:solidFill>
                <a:effectLst/>
                <a:latin typeface="Calibri" panose="020F0502020204030204" pitchFamily="34" charset="0"/>
              </a:rPr>
              <a:t>Gaining insight on human early organogenesis through TRA expression analysis</a:t>
            </a:r>
            <a:endParaRPr lang="en-US" sz="2000" b="1" i="0" u="none" strike="noStrike" dirty="0">
              <a:solidFill>
                <a:schemeClr val="bg1"/>
              </a:solidFill>
              <a:effectLst/>
              <a:latin typeface="Courier New" panose="02070309020205020404" pitchFamily="49" charset="0"/>
            </a:endParaRPr>
          </a:p>
        </p:txBody>
      </p:sp>
      <p:pic>
        <p:nvPicPr>
          <p:cNvPr id="5" name="Grafik 4" descr="Gantt-Diagramm mit einfarbiger Füllung">
            <a:extLst>
              <a:ext uri="{FF2B5EF4-FFF2-40B4-BE49-F238E27FC236}">
                <a16:creationId xmlns:a16="http://schemas.microsoft.com/office/drawing/2014/main" id="{F450477C-710C-A3D5-6E3E-9940032D6CE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23572" y="2337258"/>
            <a:ext cx="563333" cy="563333"/>
          </a:xfrm>
          <a:prstGeom prst="rect">
            <a:avLst/>
          </a:prstGeom>
        </p:spPr>
      </p:pic>
      <p:pic>
        <p:nvPicPr>
          <p:cNvPr id="10" name="Grafik 9" descr="Netzplandiagramm mit einfarbiger Füllung">
            <a:extLst>
              <a:ext uri="{FF2B5EF4-FFF2-40B4-BE49-F238E27FC236}">
                <a16:creationId xmlns:a16="http://schemas.microsoft.com/office/drawing/2014/main" id="{A55A6EC9-56FE-7972-E5CE-F2EBA4914D8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59545" y="4585821"/>
            <a:ext cx="563333" cy="563333"/>
          </a:xfrm>
          <a:prstGeom prst="rect">
            <a:avLst/>
          </a:prstGeom>
        </p:spPr>
      </p:pic>
      <p:pic>
        <p:nvPicPr>
          <p:cNvPr id="19" name="Grafik 18" descr="Mikroskop mit einfarbiger Füllung">
            <a:extLst>
              <a:ext uri="{FF2B5EF4-FFF2-40B4-BE49-F238E27FC236}">
                <a16:creationId xmlns:a16="http://schemas.microsoft.com/office/drawing/2014/main" id="{24B997F7-6299-84C4-33C1-C54E232C668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58968" y="1323929"/>
            <a:ext cx="667988" cy="667988"/>
          </a:xfrm>
          <a:prstGeom prst="rect">
            <a:avLst/>
          </a:prstGeom>
        </p:spPr>
      </p:pic>
      <p:sp>
        <p:nvSpPr>
          <p:cNvPr id="26" name="Rechteck 25">
            <a:extLst>
              <a:ext uri="{FF2B5EF4-FFF2-40B4-BE49-F238E27FC236}">
                <a16:creationId xmlns:a16="http://schemas.microsoft.com/office/drawing/2014/main" id="{E375F685-0AFB-AF48-BBDD-0746A0B75AAC}"/>
              </a:ext>
            </a:extLst>
          </p:cNvPr>
          <p:cNvSpPr/>
          <p:nvPr/>
        </p:nvSpPr>
        <p:spPr>
          <a:xfrm>
            <a:off x="2311667" y="2283971"/>
            <a:ext cx="5472869" cy="753633"/>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feld 32">
            <a:extLst>
              <a:ext uri="{FF2B5EF4-FFF2-40B4-BE49-F238E27FC236}">
                <a16:creationId xmlns:a16="http://schemas.microsoft.com/office/drawing/2014/main" id="{5D88C0BD-AB52-FF9C-DD5B-09940624DA8C}"/>
              </a:ext>
            </a:extLst>
          </p:cNvPr>
          <p:cNvSpPr txBox="1"/>
          <p:nvPr/>
        </p:nvSpPr>
        <p:spPr>
          <a:xfrm>
            <a:off x="2180260" y="2304759"/>
            <a:ext cx="5677165" cy="707886"/>
          </a:xfrm>
          <a:prstGeom prst="rect">
            <a:avLst/>
          </a:prstGeom>
          <a:noFill/>
        </p:spPr>
        <p:txBody>
          <a:bodyPr wrap="square" rtlCol="0">
            <a:spAutoFit/>
          </a:bodyPr>
          <a:lstStyle/>
          <a:p>
            <a:pPr algn="ctr"/>
            <a:r>
              <a:rPr lang="en-US" sz="2000" b="1" i="0" u="none" strike="noStrike" dirty="0">
                <a:solidFill>
                  <a:schemeClr val="bg1"/>
                </a:solidFill>
                <a:effectLst/>
                <a:latin typeface="Calibri" panose="020F0502020204030204" pitchFamily="34" charset="0"/>
              </a:rPr>
              <a:t>TRAs can infer a timeline of organ development</a:t>
            </a:r>
          </a:p>
          <a:p>
            <a:pPr algn="ctr"/>
            <a:r>
              <a:rPr lang="en-US" sz="2000" b="1" dirty="0">
                <a:solidFill>
                  <a:schemeClr val="bg1"/>
                </a:solidFill>
                <a:latin typeface="Calibri" panose="020F0502020204030204" pitchFamily="34" charset="0"/>
              </a:rPr>
              <a:t>similar to the results by Yi et al. 2010</a:t>
            </a:r>
            <a:endParaRPr lang="en-US" sz="2000" b="1" i="0" u="none" strike="noStrike" dirty="0">
              <a:solidFill>
                <a:schemeClr val="bg1"/>
              </a:solidFill>
              <a:effectLst/>
              <a:latin typeface="Courier New" panose="02070309020205020404" pitchFamily="49" charset="0"/>
            </a:endParaRPr>
          </a:p>
        </p:txBody>
      </p:sp>
      <p:sp>
        <p:nvSpPr>
          <p:cNvPr id="28" name="Rechteck 27">
            <a:extLst>
              <a:ext uri="{FF2B5EF4-FFF2-40B4-BE49-F238E27FC236}">
                <a16:creationId xmlns:a16="http://schemas.microsoft.com/office/drawing/2014/main" id="{8A5FA9B6-AE93-D9F2-2FB7-70A305722C50}"/>
              </a:ext>
            </a:extLst>
          </p:cNvPr>
          <p:cNvSpPr/>
          <p:nvPr/>
        </p:nvSpPr>
        <p:spPr>
          <a:xfrm>
            <a:off x="2314327" y="3357223"/>
            <a:ext cx="5472869" cy="81718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Textfeld 28">
            <a:extLst>
              <a:ext uri="{FF2B5EF4-FFF2-40B4-BE49-F238E27FC236}">
                <a16:creationId xmlns:a16="http://schemas.microsoft.com/office/drawing/2014/main" id="{0A3025FB-64E5-032E-1F3D-FE47EF3674F6}"/>
              </a:ext>
            </a:extLst>
          </p:cNvPr>
          <p:cNvSpPr txBox="1"/>
          <p:nvPr/>
        </p:nvSpPr>
        <p:spPr>
          <a:xfrm>
            <a:off x="2182920" y="3403411"/>
            <a:ext cx="5677165" cy="707886"/>
          </a:xfrm>
          <a:prstGeom prst="rect">
            <a:avLst/>
          </a:prstGeom>
          <a:noFill/>
        </p:spPr>
        <p:txBody>
          <a:bodyPr wrap="square" rtlCol="0">
            <a:spAutoFit/>
          </a:bodyPr>
          <a:lstStyle/>
          <a:p>
            <a:pPr algn="ctr"/>
            <a:r>
              <a:rPr lang="en-US" sz="2000" b="1" dirty="0">
                <a:solidFill>
                  <a:schemeClr val="bg1"/>
                </a:solidFill>
                <a:latin typeface="Calibri" panose="020F0502020204030204" pitchFamily="34" charset="0"/>
              </a:rPr>
              <a:t>Neural TRA expression patterns reflect morphological brain development</a:t>
            </a:r>
            <a:endParaRPr lang="en-US" sz="2000" b="1" i="0" u="none" strike="noStrike" dirty="0">
              <a:solidFill>
                <a:schemeClr val="bg1"/>
              </a:solidFill>
              <a:effectLst/>
              <a:latin typeface="Courier New" panose="02070309020205020404" pitchFamily="49" charset="0"/>
            </a:endParaRPr>
          </a:p>
        </p:txBody>
      </p:sp>
      <p:sp>
        <p:nvSpPr>
          <p:cNvPr id="30" name="Rechteck 29">
            <a:extLst>
              <a:ext uri="{FF2B5EF4-FFF2-40B4-BE49-F238E27FC236}">
                <a16:creationId xmlns:a16="http://schemas.microsoft.com/office/drawing/2014/main" id="{E8383C82-E62A-A9C3-6B6A-96B1DF702025}"/>
              </a:ext>
            </a:extLst>
          </p:cNvPr>
          <p:cNvSpPr/>
          <p:nvPr/>
        </p:nvSpPr>
        <p:spPr>
          <a:xfrm>
            <a:off x="2311667" y="4477104"/>
            <a:ext cx="5472869" cy="81718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alibri" panose="020F0502020204030204" pitchFamily="34" charset="0"/>
              </a:rPr>
              <a:t>Specific TRAs can be used as key biomarkers for</a:t>
            </a:r>
          </a:p>
          <a:p>
            <a:pPr algn="ctr"/>
            <a:r>
              <a:rPr lang="en-US" sz="2000" b="1" dirty="0">
                <a:solidFill>
                  <a:schemeClr val="bg1"/>
                </a:solidFill>
                <a:latin typeface="Calibri" panose="020F0502020204030204" pitchFamily="34" charset="0"/>
              </a:rPr>
              <a:t>the development of individual organs</a:t>
            </a:r>
            <a:endParaRPr lang="en-US" sz="2000" b="1" i="0" u="none" strike="noStrike" dirty="0">
              <a:solidFill>
                <a:schemeClr val="bg1"/>
              </a:solidFill>
              <a:effectLst/>
              <a:latin typeface="Courier New" panose="02070309020205020404" pitchFamily="49" charset="0"/>
            </a:endParaRPr>
          </a:p>
        </p:txBody>
      </p:sp>
      <p:pic>
        <p:nvPicPr>
          <p:cNvPr id="6" name="Grafik 5" descr="Nerv mit einfarbiger Füllung">
            <a:extLst>
              <a:ext uri="{FF2B5EF4-FFF2-40B4-BE49-F238E27FC236}">
                <a16:creationId xmlns:a16="http://schemas.microsoft.com/office/drawing/2014/main" id="{DEFB81B7-2F93-D13E-B96F-377CFFCF61C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701371" y="3484180"/>
            <a:ext cx="563269" cy="563269"/>
          </a:xfrm>
          <a:prstGeom prst="rect">
            <a:avLst/>
          </a:prstGeom>
        </p:spPr>
      </p:pic>
    </p:spTree>
    <p:extLst>
      <p:ext uri="{BB962C8B-B14F-4D97-AF65-F5344CB8AC3E}">
        <p14:creationId xmlns:p14="http://schemas.microsoft.com/office/powerpoint/2010/main" val="371124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P spid="28" grpId="0" animBg="1"/>
      <p:bldP spid="29" grpId="0"/>
      <p:bldP spid="3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779" y="4415608"/>
            <a:ext cx="406921" cy="406921"/>
          </a:xfrm>
          <a:prstGeom prst="rect">
            <a:avLst/>
          </a:prstGeom>
        </p:spPr>
      </p:pic>
      <p:sp>
        <p:nvSpPr>
          <p:cNvPr id="18" name="Rechteck 17">
            <a:extLst>
              <a:ext uri="{FF2B5EF4-FFF2-40B4-BE49-F238E27FC236}">
                <a16:creationId xmlns:a16="http://schemas.microsoft.com/office/drawing/2014/main" id="{507A628C-2460-FC78-1BB8-3C1512939DF1}"/>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282FBECA-075A-BD1A-23C2-148CEED49F5F}"/>
              </a:ext>
            </a:extLst>
          </p:cNvPr>
          <p:cNvSpPr txBox="1"/>
          <p:nvPr/>
        </p:nvSpPr>
        <p:spPr>
          <a:xfrm>
            <a:off x="2326006" y="1485542"/>
            <a:ext cx="4399651" cy="1200329"/>
          </a:xfrm>
          <a:prstGeom prst="rect">
            <a:avLst/>
          </a:prstGeom>
          <a:noFill/>
        </p:spPr>
        <p:txBody>
          <a:bodyPr wrap="square" rtlCol="0">
            <a:spAutoFit/>
          </a:bodyPr>
          <a:lstStyle/>
          <a:p>
            <a:pPr algn="ctr"/>
            <a:r>
              <a:rPr lang="de-DE" sz="7200" b="1" dirty="0">
                <a:solidFill>
                  <a:schemeClr val="bg1"/>
                </a:solidFill>
                <a:latin typeface="+mj-lt"/>
              </a:rPr>
              <a:t>Timeline</a:t>
            </a:r>
          </a:p>
        </p:txBody>
      </p:sp>
      <p:pic>
        <p:nvPicPr>
          <p:cNvPr id="21" name="Grafik 20" descr="Monatskalender mit einfarbiger Füllung">
            <a:extLst>
              <a:ext uri="{FF2B5EF4-FFF2-40B4-BE49-F238E27FC236}">
                <a16:creationId xmlns:a16="http://schemas.microsoft.com/office/drawing/2014/main" id="{EC43AE2D-95EB-9D4B-FF5B-BDC6377931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99097" y="2465262"/>
            <a:ext cx="1945806" cy="1945806"/>
          </a:xfrm>
          <a:prstGeom prst="rect">
            <a:avLst/>
          </a:prstGeom>
        </p:spPr>
      </p:pic>
    </p:spTree>
    <p:extLst>
      <p:ext uri="{BB962C8B-B14F-4D97-AF65-F5344CB8AC3E}">
        <p14:creationId xmlns:p14="http://schemas.microsoft.com/office/powerpoint/2010/main" val="3799579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Timeline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26</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2779" y="4415608"/>
            <a:ext cx="406921" cy="406921"/>
          </a:xfrm>
          <a:prstGeom prst="rect">
            <a:avLst/>
          </a:prstGeom>
        </p:spPr>
      </p:pic>
      <p:sp>
        <p:nvSpPr>
          <p:cNvPr id="15" name="TextBox 45">
            <a:extLst>
              <a:ext uri="{FF2B5EF4-FFF2-40B4-BE49-F238E27FC236}">
                <a16:creationId xmlns:a16="http://schemas.microsoft.com/office/drawing/2014/main" id="{FF4BB84B-D59B-A55A-35C2-A78479A660A8}"/>
              </a:ext>
            </a:extLst>
          </p:cNvPr>
          <p:cNvSpPr txBox="1"/>
          <p:nvPr/>
        </p:nvSpPr>
        <p:spPr>
          <a:xfrm>
            <a:off x="1958273" y="1272998"/>
            <a:ext cx="2645857" cy="1231106"/>
          </a:xfrm>
          <a:prstGeom prst="rect">
            <a:avLst/>
          </a:prstGeom>
          <a:noFill/>
        </p:spPr>
        <p:txBody>
          <a:bodyPr wrap="square" rtlCol="0">
            <a:spAutoFit/>
          </a:bodyPr>
          <a:lstStyle/>
          <a:p>
            <a:pPr algn="ctr"/>
            <a:r>
              <a:rPr lang="en-US" sz="1400" b="1" dirty="0"/>
              <a:t>Further Analysis</a:t>
            </a:r>
          </a:p>
          <a:p>
            <a:pPr algn="ctr"/>
            <a:r>
              <a:rPr lang="en-US" sz="1400" dirty="0"/>
              <a:t>Screen for expression patterns using PCA and k-means clustering</a:t>
            </a:r>
          </a:p>
          <a:p>
            <a:pPr algn="ctr"/>
            <a:r>
              <a:rPr lang="en-US" sz="1400" dirty="0"/>
              <a:t>Optional: explore chemokines</a:t>
            </a:r>
          </a:p>
          <a:p>
            <a:endParaRPr lang="en-US" dirty="0"/>
          </a:p>
        </p:txBody>
      </p:sp>
      <p:sp>
        <p:nvSpPr>
          <p:cNvPr id="18" name="TextBox 81">
            <a:extLst>
              <a:ext uri="{FF2B5EF4-FFF2-40B4-BE49-F238E27FC236}">
                <a16:creationId xmlns:a16="http://schemas.microsoft.com/office/drawing/2014/main" id="{D47D013F-409A-339E-A359-2F615B472BD5}"/>
              </a:ext>
            </a:extLst>
          </p:cNvPr>
          <p:cNvSpPr txBox="1"/>
          <p:nvPr/>
        </p:nvSpPr>
        <p:spPr>
          <a:xfrm>
            <a:off x="5279103" y="1510760"/>
            <a:ext cx="2410881" cy="1015663"/>
          </a:xfrm>
          <a:prstGeom prst="rect">
            <a:avLst/>
          </a:prstGeom>
          <a:noFill/>
        </p:spPr>
        <p:txBody>
          <a:bodyPr wrap="square" rtlCol="0">
            <a:spAutoFit/>
          </a:bodyPr>
          <a:lstStyle/>
          <a:p>
            <a:pPr algn="ctr"/>
            <a:r>
              <a:rPr lang="en-US" sz="1400" b="1" dirty="0"/>
              <a:t>New Questions</a:t>
            </a:r>
          </a:p>
          <a:p>
            <a:pPr algn="ctr"/>
            <a:r>
              <a:rPr lang="en-US" sz="1400" dirty="0"/>
              <a:t>Follow our research curiosity and explore new questions </a:t>
            </a:r>
          </a:p>
          <a:p>
            <a:endParaRPr lang="en-US" dirty="0"/>
          </a:p>
        </p:txBody>
      </p:sp>
      <p:cxnSp>
        <p:nvCxnSpPr>
          <p:cNvPr id="19" name="Straight Connector 59">
            <a:extLst>
              <a:ext uri="{FF2B5EF4-FFF2-40B4-BE49-F238E27FC236}">
                <a16:creationId xmlns:a16="http://schemas.microsoft.com/office/drawing/2014/main" id="{AEEF4DB5-BB1D-1222-E3CC-68CDD6F10AC4}"/>
              </a:ext>
            </a:extLst>
          </p:cNvPr>
          <p:cNvCxnSpPr>
            <a:cxnSpLocks/>
            <a:stCxn id="61" idx="6"/>
            <a:endCxn id="54" idx="2"/>
          </p:cNvCxnSpPr>
          <p:nvPr/>
        </p:nvCxnSpPr>
        <p:spPr>
          <a:xfrm flipV="1">
            <a:off x="6538311" y="2931819"/>
            <a:ext cx="1290159" cy="242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75">
            <a:extLst>
              <a:ext uri="{FF2B5EF4-FFF2-40B4-BE49-F238E27FC236}">
                <a16:creationId xmlns:a16="http://schemas.microsoft.com/office/drawing/2014/main" id="{9D3853C0-7425-DC2B-CE75-3F9D88F7D3A9}"/>
              </a:ext>
            </a:extLst>
          </p:cNvPr>
          <p:cNvCxnSpPr>
            <a:cxnSpLocks/>
            <a:stCxn id="45" idx="6"/>
            <a:endCxn id="61" idx="6"/>
          </p:cNvCxnSpPr>
          <p:nvPr/>
        </p:nvCxnSpPr>
        <p:spPr>
          <a:xfrm>
            <a:off x="4928706" y="2931819"/>
            <a:ext cx="1609605" cy="242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47">
            <a:extLst>
              <a:ext uri="{FF2B5EF4-FFF2-40B4-BE49-F238E27FC236}">
                <a16:creationId xmlns:a16="http://schemas.microsoft.com/office/drawing/2014/main" id="{286B28D7-D033-E093-F50F-A181D3A927E0}"/>
              </a:ext>
            </a:extLst>
          </p:cNvPr>
          <p:cNvCxnSpPr>
            <a:cxnSpLocks/>
            <a:stCxn id="37" idx="6"/>
            <a:endCxn id="45" idx="2"/>
          </p:cNvCxnSpPr>
          <p:nvPr/>
        </p:nvCxnSpPr>
        <p:spPr>
          <a:xfrm>
            <a:off x="3336906" y="2924096"/>
            <a:ext cx="1483800" cy="772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37">
            <a:extLst>
              <a:ext uri="{FF2B5EF4-FFF2-40B4-BE49-F238E27FC236}">
                <a16:creationId xmlns:a16="http://schemas.microsoft.com/office/drawing/2014/main" id="{98ECDB7E-B178-9883-E895-6675A7937C55}"/>
              </a:ext>
            </a:extLst>
          </p:cNvPr>
          <p:cNvCxnSpPr>
            <a:cxnSpLocks/>
            <a:stCxn id="30" idx="6"/>
            <a:endCxn id="37" idx="6"/>
          </p:cNvCxnSpPr>
          <p:nvPr/>
        </p:nvCxnSpPr>
        <p:spPr>
          <a:xfrm>
            <a:off x="1818250" y="2907947"/>
            <a:ext cx="1518656" cy="16149"/>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1">
            <a:extLst>
              <a:ext uri="{FF2B5EF4-FFF2-40B4-BE49-F238E27FC236}">
                <a16:creationId xmlns:a16="http://schemas.microsoft.com/office/drawing/2014/main" id="{5BE7ED7D-76A8-DF17-5238-0AB96A859618}"/>
              </a:ext>
            </a:extLst>
          </p:cNvPr>
          <p:cNvCxnSpPr>
            <a:cxnSpLocks/>
          </p:cNvCxnSpPr>
          <p:nvPr/>
        </p:nvCxnSpPr>
        <p:spPr>
          <a:xfrm>
            <a:off x="1764249" y="3091501"/>
            <a:ext cx="0" cy="402057"/>
          </a:xfrm>
          <a:prstGeom prst="line">
            <a:avLst/>
          </a:prstGeom>
          <a:ln w="12700">
            <a:solidFill>
              <a:srgbClr val="93F5EC"/>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8F1BF843-907D-0771-7159-8CAB82DF55C0}"/>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27" name="Straight Connector 3">
            <a:extLst>
              <a:ext uri="{FF2B5EF4-FFF2-40B4-BE49-F238E27FC236}">
                <a16:creationId xmlns:a16="http://schemas.microsoft.com/office/drawing/2014/main" id="{6EC68377-954B-D59E-8B1E-DE132A81BB4F}"/>
              </a:ext>
            </a:extLst>
          </p:cNvPr>
          <p:cNvCxnSpPr>
            <a:cxnSpLocks/>
          </p:cNvCxnSpPr>
          <p:nvPr/>
        </p:nvCxnSpPr>
        <p:spPr>
          <a:xfrm>
            <a:off x="658586" y="2907947"/>
            <a:ext cx="1110635" cy="417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8" name="Oval 6">
            <a:extLst>
              <a:ext uri="{FF2B5EF4-FFF2-40B4-BE49-F238E27FC236}">
                <a16:creationId xmlns:a16="http://schemas.microsoft.com/office/drawing/2014/main" id="{2CD4E13A-067D-2879-E673-730B78E0B945}"/>
              </a:ext>
            </a:extLst>
          </p:cNvPr>
          <p:cNvSpPr/>
          <p:nvPr/>
        </p:nvSpPr>
        <p:spPr>
          <a:xfrm>
            <a:off x="1656250" y="2806849"/>
            <a:ext cx="216000" cy="216000"/>
          </a:xfrm>
          <a:prstGeom prst="ellipse">
            <a:avLst/>
          </a:prstGeom>
          <a:noFill/>
          <a:ln>
            <a:solidFill>
              <a:srgbClr val="93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1">
            <a:extLst>
              <a:ext uri="{FF2B5EF4-FFF2-40B4-BE49-F238E27FC236}">
                <a16:creationId xmlns:a16="http://schemas.microsoft.com/office/drawing/2014/main" id="{34854C93-6741-C364-EE15-C12F4E6F7DB4}"/>
              </a:ext>
            </a:extLst>
          </p:cNvPr>
          <p:cNvSpPr/>
          <p:nvPr/>
        </p:nvSpPr>
        <p:spPr>
          <a:xfrm>
            <a:off x="1728250" y="3457007"/>
            <a:ext cx="72000" cy="72000"/>
          </a:xfrm>
          <a:prstGeom prst="ellipse">
            <a:avLst/>
          </a:prstGeom>
          <a:solidFill>
            <a:srgbClr val="93F5EC"/>
          </a:solidFill>
          <a:ln>
            <a:solidFill>
              <a:srgbClr val="93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9">
            <a:extLst>
              <a:ext uri="{FF2B5EF4-FFF2-40B4-BE49-F238E27FC236}">
                <a16:creationId xmlns:a16="http://schemas.microsoft.com/office/drawing/2014/main" id="{068EAF4B-CB27-C688-88E8-F8C30F59C940}"/>
              </a:ext>
            </a:extLst>
          </p:cNvPr>
          <p:cNvSpPr/>
          <p:nvPr/>
        </p:nvSpPr>
        <p:spPr>
          <a:xfrm>
            <a:off x="1710250" y="2853947"/>
            <a:ext cx="108000" cy="108000"/>
          </a:xfrm>
          <a:prstGeom prst="ellipse">
            <a:avLst/>
          </a:prstGeom>
          <a:solidFill>
            <a:srgbClr val="93F5EC"/>
          </a:solidFill>
          <a:ln>
            <a:solidFill>
              <a:srgbClr val="93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28">
            <a:extLst>
              <a:ext uri="{FF2B5EF4-FFF2-40B4-BE49-F238E27FC236}">
                <a16:creationId xmlns:a16="http://schemas.microsoft.com/office/drawing/2014/main" id="{6C07CA19-BBD5-202C-2133-EE0FD1523A7E}"/>
              </a:ext>
            </a:extLst>
          </p:cNvPr>
          <p:cNvSpPr/>
          <p:nvPr/>
        </p:nvSpPr>
        <p:spPr>
          <a:xfrm>
            <a:off x="1584250" y="2732736"/>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24">
            <a:extLst>
              <a:ext uri="{FF2B5EF4-FFF2-40B4-BE49-F238E27FC236}">
                <a16:creationId xmlns:a16="http://schemas.microsoft.com/office/drawing/2014/main" id="{A57C5C55-59DE-8228-46D2-ED2BDB64FCC6}"/>
              </a:ext>
            </a:extLst>
          </p:cNvPr>
          <p:cNvSpPr txBox="1"/>
          <p:nvPr/>
        </p:nvSpPr>
        <p:spPr>
          <a:xfrm>
            <a:off x="1297938" y="2140391"/>
            <a:ext cx="922047" cy="646331"/>
          </a:xfrm>
          <a:prstGeom prst="rect">
            <a:avLst/>
          </a:prstGeom>
          <a:noFill/>
        </p:spPr>
        <p:txBody>
          <a:bodyPr wrap="none" rtlCol="0">
            <a:spAutoFit/>
          </a:bodyPr>
          <a:lstStyle/>
          <a:p>
            <a:pPr algn="ctr"/>
            <a:r>
              <a:rPr lang="en-US" b="1" dirty="0"/>
              <a:t>Phase 1</a:t>
            </a:r>
          </a:p>
          <a:p>
            <a:pPr algn="ctr"/>
            <a:r>
              <a:rPr lang="en-US" b="1" dirty="0"/>
              <a:t>31.05</a:t>
            </a:r>
          </a:p>
        </p:txBody>
      </p:sp>
      <p:sp>
        <p:nvSpPr>
          <p:cNvPr id="33" name="TextBox 27">
            <a:extLst>
              <a:ext uri="{FF2B5EF4-FFF2-40B4-BE49-F238E27FC236}">
                <a16:creationId xmlns:a16="http://schemas.microsoft.com/office/drawing/2014/main" id="{09E47DED-2BC0-9EC6-99A1-8F50443A9FDF}"/>
              </a:ext>
            </a:extLst>
          </p:cNvPr>
          <p:cNvSpPr txBox="1"/>
          <p:nvPr/>
        </p:nvSpPr>
        <p:spPr>
          <a:xfrm>
            <a:off x="661699" y="3520307"/>
            <a:ext cx="2277102" cy="1446550"/>
          </a:xfrm>
          <a:prstGeom prst="rect">
            <a:avLst/>
          </a:prstGeom>
          <a:noFill/>
        </p:spPr>
        <p:txBody>
          <a:bodyPr wrap="square" rtlCol="0">
            <a:spAutoFit/>
          </a:bodyPr>
          <a:lstStyle/>
          <a:p>
            <a:pPr algn="ctr"/>
            <a:r>
              <a:rPr lang="en-US" sz="1400" b="1" dirty="0"/>
              <a:t>Differential Gene Expression</a:t>
            </a:r>
          </a:p>
          <a:p>
            <a:pPr algn="ctr"/>
            <a:r>
              <a:rPr lang="en-US" sz="1400" dirty="0"/>
              <a:t>Use </a:t>
            </a:r>
            <a:r>
              <a:rPr lang="en-US" sz="1400" dirty="0" err="1"/>
              <a:t>limma</a:t>
            </a:r>
            <a:r>
              <a:rPr lang="en-US" sz="1400" dirty="0"/>
              <a:t> analysis and </a:t>
            </a:r>
          </a:p>
          <a:p>
            <a:pPr algn="ctr"/>
            <a:r>
              <a:rPr lang="en-US" sz="1400" dirty="0"/>
              <a:t>T-tests to determine differentially expressed genes for further analysis</a:t>
            </a:r>
          </a:p>
          <a:p>
            <a:endParaRPr lang="en-US" dirty="0"/>
          </a:p>
        </p:txBody>
      </p:sp>
      <p:cxnSp>
        <p:nvCxnSpPr>
          <p:cNvPr id="34" name="Straight Connector 36">
            <a:extLst>
              <a:ext uri="{FF2B5EF4-FFF2-40B4-BE49-F238E27FC236}">
                <a16:creationId xmlns:a16="http://schemas.microsoft.com/office/drawing/2014/main" id="{66145EF2-070C-5DBA-A8FA-5931958819E7}"/>
              </a:ext>
            </a:extLst>
          </p:cNvPr>
          <p:cNvCxnSpPr>
            <a:cxnSpLocks/>
          </p:cNvCxnSpPr>
          <p:nvPr/>
        </p:nvCxnSpPr>
        <p:spPr>
          <a:xfrm>
            <a:off x="3280931" y="2346828"/>
            <a:ext cx="0" cy="402057"/>
          </a:xfrm>
          <a:prstGeom prst="line">
            <a:avLst/>
          </a:prstGeom>
          <a:ln w="12700">
            <a:solidFill>
              <a:srgbClr val="28EDDE"/>
            </a:solidFill>
          </a:ln>
        </p:spPr>
        <p:style>
          <a:lnRef idx="1">
            <a:schemeClr val="accent1"/>
          </a:lnRef>
          <a:fillRef idx="0">
            <a:schemeClr val="accent1"/>
          </a:fillRef>
          <a:effectRef idx="0">
            <a:schemeClr val="accent1"/>
          </a:effectRef>
          <a:fontRef idx="minor">
            <a:schemeClr val="tx1"/>
          </a:fontRef>
        </p:style>
      </p:cxnSp>
      <p:sp>
        <p:nvSpPr>
          <p:cNvPr id="35" name="Oval 39">
            <a:extLst>
              <a:ext uri="{FF2B5EF4-FFF2-40B4-BE49-F238E27FC236}">
                <a16:creationId xmlns:a16="http://schemas.microsoft.com/office/drawing/2014/main" id="{F6CF6C7A-5A22-50BB-6F08-3F7DCD874F8B}"/>
              </a:ext>
            </a:extLst>
          </p:cNvPr>
          <p:cNvSpPr/>
          <p:nvPr/>
        </p:nvSpPr>
        <p:spPr>
          <a:xfrm>
            <a:off x="3174906" y="2822998"/>
            <a:ext cx="216000" cy="216000"/>
          </a:xfrm>
          <a:prstGeom prst="ellipse">
            <a:avLst/>
          </a:prstGeom>
          <a:noFill/>
          <a:ln>
            <a:solidFill>
              <a:srgbClr val="28E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40">
            <a:extLst>
              <a:ext uri="{FF2B5EF4-FFF2-40B4-BE49-F238E27FC236}">
                <a16:creationId xmlns:a16="http://schemas.microsoft.com/office/drawing/2014/main" id="{D686A969-7732-7682-99FC-94107DF74B3C}"/>
              </a:ext>
            </a:extLst>
          </p:cNvPr>
          <p:cNvSpPr/>
          <p:nvPr/>
        </p:nvSpPr>
        <p:spPr>
          <a:xfrm>
            <a:off x="3246143" y="2274828"/>
            <a:ext cx="72000" cy="72000"/>
          </a:xfrm>
          <a:prstGeom prst="ellipse">
            <a:avLst/>
          </a:prstGeom>
          <a:solidFill>
            <a:srgbClr val="28EDDE"/>
          </a:solidFill>
          <a:ln>
            <a:solidFill>
              <a:srgbClr val="28E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42">
            <a:extLst>
              <a:ext uri="{FF2B5EF4-FFF2-40B4-BE49-F238E27FC236}">
                <a16:creationId xmlns:a16="http://schemas.microsoft.com/office/drawing/2014/main" id="{734E867E-AAA8-A543-0B59-FD75ED2F622E}"/>
              </a:ext>
            </a:extLst>
          </p:cNvPr>
          <p:cNvSpPr/>
          <p:nvPr/>
        </p:nvSpPr>
        <p:spPr>
          <a:xfrm>
            <a:off x="3228906" y="2870096"/>
            <a:ext cx="108000" cy="108000"/>
          </a:xfrm>
          <a:prstGeom prst="ellipse">
            <a:avLst/>
          </a:prstGeom>
          <a:solidFill>
            <a:srgbClr val="28EDDE"/>
          </a:solidFill>
          <a:ln>
            <a:solidFill>
              <a:srgbClr val="28E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dirty="0"/>
          </a:p>
        </p:txBody>
      </p:sp>
      <p:sp>
        <p:nvSpPr>
          <p:cNvPr id="38" name="Oval 43">
            <a:extLst>
              <a:ext uri="{FF2B5EF4-FFF2-40B4-BE49-F238E27FC236}">
                <a16:creationId xmlns:a16="http://schemas.microsoft.com/office/drawing/2014/main" id="{EBC79060-AD6E-3E09-38C4-5F243F87D597}"/>
              </a:ext>
            </a:extLst>
          </p:cNvPr>
          <p:cNvSpPr/>
          <p:nvPr/>
        </p:nvSpPr>
        <p:spPr>
          <a:xfrm>
            <a:off x="3102906" y="2748885"/>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44">
            <a:extLst>
              <a:ext uri="{FF2B5EF4-FFF2-40B4-BE49-F238E27FC236}">
                <a16:creationId xmlns:a16="http://schemas.microsoft.com/office/drawing/2014/main" id="{02813936-FE51-6A4D-1A3E-C534A11ED317}"/>
              </a:ext>
            </a:extLst>
          </p:cNvPr>
          <p:cNvSpPr txBox="1"/>
          <p:nvPr/>
        </p:nvSpPr>
        <p:spPr>
          <a:xfrm>
            <a:off x="2826890" y="3025710"/>
            <a:ext cx="922047" cy="646331"/>
          </a:xfrm>
          <a:prstGeom prst="rect">
            <a:avLst/>
          </a:prstGeom>
          <a:noFill/>
        </p:spPr>
        <p:txBody>
          <a:bodyPr wrap="none" rtlCol="0">
            <a:spAutoFit/>
          </a:bodyPr>
          <a:lstStyle/>
          <a:p>
            <a:pPr algn="ctr"/>
            <a:r>
              <a:rPr lang="en-US" b="1" dirty="0"/>
              <a:t>Phase 2</a:t>
            </a:r>
          </a:p>
          <a:p>
            <a:pPr algn="ctr"/>
            <a:r>
              <a:rPr lang="en-US" b="1" dirty="0"/>
              <a:t>14.06</a:t>
            </a:r>
          </a:p>
        </p:txBody>
      </p:sp>
      <p:cxnSp>
        <p:nvCxnSpPr>
          <p:cNvPr id="41" name="Straight Connector 46">
            <a:extLst>
              <a:ext uri="{FF2B5EF4-FFF2-40B4-BE49-F238E27FC236}">
                <a16:creationId xmlns:a16="http://schemas.microsoft.com/office/drawing/2014/main" id="{EB5ADEAE-65E1-2209-CBE2-24A6787C72F5}"/>
              </a:ext>
            </a:extLst>
          </p:cNvPr>
          <p:cNvCxnSpPr>
            <a:cxnSpLocks/>
          </p:cNvCxnSpPr>
          <p:nvPr/>
        </p:nvCxnSpPr>
        <p:spPr>
          <a:xfrm>
            <a:off x="4874705" y="3115373"/>
            <a:ext cx="0" cy="402057"/>
          </a:xfrm>
          <a:prstGeom prst="line">
            <a:avLst/>
          </a:prstGeom>
          <a:ln w="12700">
            <a:solidFill>
              <a:srgbClr val="12CDE8"/>
            </a:solidFill>
          </a:ln>
        </p:spPr>
        <p:style>
          <a:lnRef idx="1">
            <a:schemeClr val="accent1"/>
          </a:lnRef>
          <a:fillRef idx="0">
            <a:schemeClr val="accent1"/>
          </a:fillRef>
          <a:effectRef idx="0">
            <a:schemeClr val="accent1"/>
          </a:effectRef>
          <a:fontRef idx="minor">
            <a:schemeClr val="tx1"/>
          </a:fontRef>
        </p:style>
      </p:cxnSp>
      <p:sp>
        <p:nvSpPr>
          <p:cNvPr id="43" name="Oval 49">
            <a:extLst>
              <a:ext uri="{FF2B5EF4-FFF2-40B4-BE49-F238E27FC236}">
                <a16:creationId xmlns:a16="http://schemas.microsoft.com/office/drawing/2014/main" id="{8EAAA9E2-0619-86FC-AFD7-E4F86CB55219}"/>
              </a:ext>
            </a:extLst>
          </p:cNvPr>
          <p:cNvSpPr/>
          <p:nvPr/>
        </p:nvSpPr>
        <p:spPr>
          <a:xfrm>
            <a:off x="4766706" y="2830721"/>
            <a:ext cx="216000" cy="216000"/>
          </a:xfrm>
          <a:prstGeom prst="ellipse">
            <a:avLst/>
          </a:prstGeom>
          <a:noFill/>
          <a:ln>
            <a:solidFill>
              <a:srgbClr val="12C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51">
            <a:extLst>
              <a:ext uri="{FF2B5EF4-FFF2-40B4-BE49-F238E27FC236}">
                <a16:creationId xmlns:a16="http://schemas.microsoft.com/office/drawing/2014/main" id="{5956AD22-B7DE-A86E-365F-F4306DB6B6FA}"/>
              </a:ext>
            </a:extLst>
          </p:cNvPr>
          <p:cNvSpPr/>
          <p:nvPr/>
        </p:nvSpPr>
        <p:spPr>
          <a:xfrm>
            <a:off x="4838706" y="3480879"/>
            <a:ext cx="72000" cy="72000"/>
          </a:xfrm>
          <a:prstGeom prst="ellipse">
            <a:avLst/>
          </a:prstGeom>
          <a:solidFill>
            <a:srgbClr val="12CDE8"/>
          </a:solidFill>
          <a:ln>
            <a:solidFill>
              <a:srgbClr val="12C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52">
            <a:extLst>
              <a:ext uri="{FF2B5EF4-FFF2-40B4-BE49-F238E27FC236}">
                <a16:creationId xmlns:a16="http://schemas.microsoft.com/office/drawing/2014/main" id="{2D29FAA3-00CA-4A9D-D124-A18CD9AB9A93}"/>
              </a:ext>
            </a:extLst>
          </p:cNvPr>
          <p:cNvSpPr/>
          <p:nvPr/>
        </p:nvSpPr>
        <p:spPr>
          <a:xfrm>
            <a:off x="4820706" y="2877819"/>
            <a:ext cx="108000" cy="108000"/>
          </a:xfrm>
          <a:prstGeom prst="ellipse">
            <a:avLst/>
          </a:prstGeom>
          <a:solidFill>
            <a:srgbClr val="12CDE8"/>
          </a:solidFill>
          <a:ln>
            <a:solidFill>
              <a:srgbClr val="12C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53">
            <a:extLst>
              <a:ext uri="{FF2B5EF4-FFF2-40B4-BE49-F238E27FC236}">
                <a16:creationId xmlns:a16="http://schemas.microsoft.com/office/drawing/2014/main" id="{2F58FBB6-1FC6-CEE3-86D5-ECB473959C25}"/>
              </a:ext>
            </a:extLst>
          </p:cNvPr>
          <p:cNvSpPr/>
          <p:nvPr/>
        </p:nvSpPr>
        <p:spPr>
          <a:xfrm>
            <a:off x="4694706" y="2756608"/>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55">
            <a:extLst>
              <a:ext uri="{FF2B5EF4-FFF2-40B4-BE49-F238E27FC236}">
                <a16:creationId xmlns:a16="http://schemas.microsoft.com/office/drawing/2014/main" id="{B97DEF0E-5074-2220-A3E7-E8ACE5B0B4AF}"/>
              </a:ext>
            </a:extLst>
          </p:cNvPr>
          <p:cNvSpPr txBox="1"/>
          <p:nvPr/>
        </p:nvSpPr>
        <p:spPr>
          <a:xfrm>
            <a:off x="4411201" y="2177488"/>
            <a:ext cx="922047" cy="646331"/>
          </a:xfrm>
          <a:prstGeom prst="rect">
            <a:avLst/>
          </a:prstGeom>
          <a:noFill/>
        </p:spPr>
        <p:txBody>
          <a:bodyPr wrap="none" rtlCol="0">
            <a:spAutoFit/>
          </a:bodyPr>
          <a:lstStyle/>
          <a:p>
            <a:pPr algn="ctr"/>
            <a:r>
              <a:rPr lang="en-US" b="1" dirty="0"/>
              <a:t>Phase 3</a:t>
            </a:r>
          </a:p>
          <a:p>
            <a:pPr algn="ctr"/>
            <a:r>
              <a:rPr lang="en-US" b="1" dirty="0"/>
              <a:t>28.06</a:t>
            </a:r>
          </a:p>
        </p:txBody>
      </p:sp>
      <p:sp>
        <p:nvSpPr>
          <p:cNvPr id="48" name="TextBox 57">
            <a:extLst>
              <a:ext uri="{FF2B5EF4-FFF2-40B4-BE49-F238E27FC236}">
                <a16:creationId xmlns:a16="http://schemas.microsoft.com/office/drawing/2014/main" id="{2EFFAECE-7559-CC90-5C54-43E3274D631E}"/>
              </a:ext>
            </a:extLst>
          </p:cNvPr>
          <p:cNvSpPr txBox="1"/>
          <p:nvPr/>
        </p:nvSpPr>
        <p:spPr>
          <a:xfrm>
            <a:off x="3781237" y="3572014"/>
            <a:ext cx="2258937" cy="1231106"/>
          </a:xfrm>
          <a:prstGeom prst="rect">
            <a:avLst/>
          </a:prstGeom>
          <a:noFill/>
        </p:spPr>
        <p:txBody>
          <a:bodyPr wrap="square" rtlCol="0">
            <a:spAutoFit/>
          </a:bodyPr>
          <a:lstStyle/>
          <a:p>
            <a:pPr algn="ctr"/>
            <a:r>
              <a:rPr lang="en-US" sz="1400" b="1" dirty="0"/>
              <a:t>Evaluate Results</a:t>
            </a:r>
          </a:p>
          <a:p>
            <a:pPr algn="ctr"/>
            <a:r>
              <a:rPr lang="en-US" sz="1400" dirty="0"/>
              <a:t>Evaluate found data and connect findings with biological background</a:t>
            </a:r>
          </a:p>
          <a:p>
            <a:endParaRPr lang="en-US" dirty="0"/>
          </a:p>
        </p:txBody>
      </p:sp>
      <p:cxnSp>
        <p:nvCxnSpPr>
          <p:cNvPr id="50" name="Straight Connector 58">
            <a:extLst>
              <a:ext uri="{FF2B5EF4-FFF2-40B4-BE49-F238E27FC236}">
                <a16:creationId xmlns:a16="http://schemas.microsoft.com/office/drawing/2014/main" id="{C8ECF08C-C91F-79AB-EAE1-7896CB41B0A5}"/>
              </a:ext>
            </a:extLst>
          </p:cNvPr>
          <p:cNvCxnSpPr>
            <a:cxnSpLocks/>
          </p:cNvCxnSpPr>
          <p:nvPr/>
        </p:nvCxnSpPr>
        <p:spPr>
          <a:xfrm>
            <a:off x="7882469" y="3115373"/>
            <a:ext cx="0" cy="402057"/>
          </a:xfrm>
          <a:prstGeom prst="line">
            <a:avLst/>
          </a:prstGeom>
          <a:ln w="12700">
            <a:solidFill>
              <a:srgbClr val="0914FD"/>
            </a:solidFill>
          </a:ln>
        </p:spPr>
        <p:style>
          <a:lnRef idx="1">
            <a:schemeClr val="accent1"/>
          </a:lnRef>
          <a:fillRef idx="0">
            <a:schemeClr val="accent1"/>
          </a:fillRef>
          <a:effectRef idx="0">
            <a:schemeClr val="accent1"/>
          </a:effectRef>
          <a:fontRef idx="minor">
            <a:schemeClr val="tx1"/>
          </a:fontRef>
        </p:style>
      </p:cxnSp>
      <p:sp>
        <p:nvSpPr>
          <p:cNvPr id="52" name="Oval 60">
            <a:extLst>
              <a:ext uri="{FF2B5EF4-FFF2-40B4-BE49-F238E27FC236}">
                <a16:creationId xmlns:a16="http://schemas.microsoft.com/office/drawing/2014/main" id="{28BC1FA2-E417-4D63-4E82-147AF9D63AF1}"/>
              </a:ext>
            </a:extLst>
          </p:cNvPr>
          <p:cNvSpPr/>
          <p:nvPr/>
        </p:nvSpPr>
        <p:spPr>
          <a:xfrm>
            <a:off x="7774470" y="2830721"/>
            <a:ext cx="216000" cy="216000"/>
          </a:xfrm>
          <a:prstGeom prst="ellipse">
            <a:avLst/>
          </a:prstGeom>
          <a:noFill/>
          <a:ln>
            <a:solidFill>
              <a:srgbClr val="0914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61">
            <a:extLst>
              <a:ext uri="{FF2B5EF4-FFF2-40B4-BE49-F238E27FC236}">
                <a16:creationId xmlns:a16="http://schemas.microsoft.com/office/drawing/2014/main" id="{D121E9C1-BABA-6270-144C-E75F92C8E9BD}"/>
              </a:ext>
            </a:extLst>
          </p:cNvPr>
          <p:cNvSpPr/>
          <p:nvPr/>
        </p:nvSpPr>
        <p:spPr>
          <a:xfrm>
            <a:off x="7846470" y="3480879"/>
            <a:ext cx="72000" cy="72000"/>
          </a:xfrm>
          <a:prstGeom prst="ellipse">
            <a:avLst/>
          </a:prstGeom>
          <a:solidFill>
            <a:srgbClr val="0914FD"/>
          </a:solidFill>
          <a:ln>
            <a:solidFill>
              <a:srgbClr val="0914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62">
            <a:extLst>
              <a:ext uri="{FF2B5EF4-FFF2-40B4-BE49-F238E27FC236}">
                <a16:creationId xmlns:a16="http://schemas.microsoft.com/office/drawing/2014/main" id="{FA27D8CA-3DA3-F5D9-C3C4-7E9C0A3B71B9}"/>
              </a:ext>
            </a:extLst>
          </p:cNvPr>
          <p:cNvSpPr/>
          <p:nvPr/>
        </p:nvSpPr>
        <p:spPr>
          <a:xfrm>
            <a:off x="7828470" y="2877819"/>
            <a:ext cx="108000" cy="108000"/>
          </a:xfrm>
          <a:prstGeom prst="ellipse">
            <a:avLst/>
          </a:prstGeom>
          <a:solidFill>
            <a:srgbClr val="0914FD"/>
          </a:solidFill>
          <a:ln>
            <a:solidFill>
              <a:srgbClr val="0914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63">
            <a:extLst>
              <a:ext uri="{FF2B5EF4-FFF2-40B4-BE49-F238E27FC236}">
                <a16:creationId xmlns:a16="http://schemas.microsoft.com/office/drawing/2014/main" id="{FFCBE2E5-BAF4-969F-0A85-497E8D66293E}"/>
              </a:ext>
            </a:extLst>
          </p:cNvPr>
          <p:cNvSpPr/>
          <p:nvPr/>
        </p:nvSpPr>
        <p:spPr>
          <a:xfrm>
            <a:off x="7702470" y="2756608"/>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64">
            <a:extLst>
              <a:ext uri="{FF2B5EF4-FFF2-40B4-BE49-F238E27FC236}">
                <a16:creationId xmlns:a16="http://schemas.microsoft.com/office/drawing/2014/main" id="{06D79BE4-FBF1-8AF9-6425-51736AB4F8D9}"/>
              </a:ext>
            </a:extLst>
          </p:cNvPr>
          <p:cNvSpPr txBox="1"/>
          <p:nvPr/>
        </p:nvSpPr>
        <p:spPr>
          <a:xfrm>
            <a:off x="7246717" y="2180120"/>
            <a:ext cx="1271503" cy="646331"/>
          </a:xfrm>
          <a:prstGeom prst="rect">
            <a:avLst/>
          </a:prstGeom>
          <a:noFill/>
        </p:spPr>
        <p:txBody>
          <a:bodyPr wrap="square" rtlCol="0">
            <a:spAutoFit/>
          </a:bodyPr>
          <a:lstStyle/>
          <a:p>
            <a:pPr algn="ctr"/>
            <a:r>
              <a:rPr lang="en-US" b="1" dirty="0"/>
              <a:t>Phase 5</a:t>
            </a:r>
          </a:p>
          <a:p>
            <a:pPr algn="ctr"/>
            <a:r>
              <a:rPr lang="en-US" b="1" dirty="0"/>
              <a:t>19.07</a:t>
            </a:r>
          </a:p>
        </p:txBody>
      </p:sp>
      <p:sp>
        <p:nvSpPr>
          <p:cNvPr id="57" name="TextBox 65">
            <a:extLst>
              <a:ext uri="{FF2B5EF4-FFF2-40B4-BE49-F238E27FC236}">
                <a16:creationId xmlns:a16="http://schemas.microsoft.com/office/drawing/2014/main" id="{F3FDD75F-5F55-F3E4-9902-F06DCD27ECB4}"/>
              </a:ext>
            </a:extLst>
          </p:cNvPr>
          <p:cNvSpPr txBox="1"/>
          <p:nvPr/>
        </p:nvSpPr>
        <p:spPr>
          <a:xfrm>
            <a:off x="6800845" y="3640454"/>
            <a:ext cx="2186935" cy="1231106"/>
          </a:xfrm>
          <a:prstGeom prst="rect">
            <a:avLst/>
          </a:prstGeom>
          <a:noFill/>
        </p:spPr>
        <p:txBody>
          <a:bodyPr wrap="square" rtlCol="0">
            <a:spAutoFit/>
          </a:bodyPr>
          <a:lstStyle/>
          <a:p>
            <a:pPr algn="ctr"/>
            <a:r>
              <a:rPr lang="en-US" sz="1400" b="1" dirty="0"/>
              <a:t>Final Steps</a:t>
            </a:r>
          </a:p>
          <a:p>
            <a:pPr algn="ctr"/>
            <a:r>
              <a:rPr lang="en-US" sz="1400" dirty="0"/>
              <a:t>Compile all relevant data into report and final presentation</a:t>
            </a:r>
          </a:p>
          <a:p>
            <a:endParaRPr lang="en-US" dirty="0"/>
          </a:p>
        </p:txBody>
      </p:sp>
      <p:cxnSp>
        <p:nvCxnSpPr>
          <p:cNvPr id="58" name="Straight Connector 74">
            <a:extLst>
              <a:ext uri="{FF2B5EF4-FFF2-40B4-BE49-F238E27FC236}">
                <a16:creationId xmlns:a16="http://schemas.microsoft.com/office/drawing/2014/main" id="{C36DDD37-800F-4F25-7C47-B90B1E070FAE}"/>
              </a:ext>
            </a:extLst>
          </p:cNvPr>
          <p:cNvCxnSpPr>
            <a:cxnSpLocks/>
          </p:cNvCxnSpPr>
          <p:nvPr/>
        </p:nvCxnSpPr>
        <p:spPr>
          <a:xfrm>
            <a:off x="6482336" y="2356973"/>
            <a:ext cx="0" cy="402057"/>
          </a:xfrm>
          <a:prstGeom prst="line">
            <a:avLst/>
          </a:prstGeom>
          <a:ln w="12700">
            <a:solidFill>
              <a:srgbClr val="0F85F5"/>
            </a:solidFill>
          </a:ln>
        </p:spPr>
        <p:style>
          <a:lnRef idx="1">
            <a:schemeClr val="accent1"/>
          </a:lnRef>
          <a:fillRef idx="0">
            <a:schemeClr val="accent1"/>
          </a:fillRef>
          <a:effectRef idx="0">
            <a:schemeClr val="accent1"/>
          </a:effectRef>
          <a:fontRef idx="minor">
            <a:schemeClr val="tx1"/>
          </a:fontRef>
        </p:style>
      </p:cxnSp>
      <p:sp>
        <p:nvSpPr>
          <p:cNvPr id="59" name="Oval 76">
            <a:extLst>
              <a:ext uri="{FF2B5EF4-FFF2-40B4-BE49-F238E27FC236}">
                <a16:creationId xmlns:a16="http://schemas.microsoft.com/office/drawing/2014/main" id="{E7F658F0-909E-DEEA-84E8-00360C563CBF}"/>
              </a:ext>
            </a:extLst>
          </p:cNvPr>
          <p:cNvSpPr/>
          <p:nvPr/>
        </p:nvSpPr>
        <p:spPr>
          <a:xfrm>
            <a:off x="6376311" y="2833143"/>
            <a:ext cx="216000" cy="216000"/>
          </a:xfrm>
          <a:prstGeom prst="ellipse">
            <a:avLst/>
          </a:prstGeom>
          <a:noFill/>
          <a:ln>
            <a:solidFill>
              <a:srgbClr val="0F8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77">
            <a:extLst>
              <a:ext uri="{FF2B5EF4-FFF2-40B4-BE49-F238E27FC236}">
                <a16:creationId xmlns:a16="http://schemas.microsoft.com/office/drawing/2014/main" id="{DC085329-4E29-129A-9A95-E32B1C86B194}"/>
              </a:ext>
            </a:extLst>
          </p:cNvPr>
          <p:cNvSpPr/>
          <p:nvPr/>
        </p:nvSpPr>
        <p:spPr>
          <a:xfrm>
            <a:off x="6447548" y="2284973"/>
            <a:ext cx="72000" cy="72000"/>
          </a:xfrm>
          <a:prstGeom prst="ellipse">
            <a:avLst/>
          </a:prstGeom>
          <a:solidFill>
            <a:srgbClr val="0F85F5"/>
          </a:solidFill>
          <a:ln>
            <a:solidFill>
              <a:srgbClr val="0F8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78">
            <a:extLst>
              <a:ext uri="{FF2B5EF4-FFF2-40B4-BE49-F238E27FC236}">
                <a16:creationId xmlns:a16="http://schemas.microsoft.com/office/drawing/2014/main" id="{A2113CB1-15F0-F6CD-F248-9B65E6DD2E66}"/>
              </a:ext>
            </a:extLst>
          </p:cNvPr>
          <p:cNvSpPr/>
          <p:nvPr/>
        </p:nvSpPr>
        <p:spPr>
          <a:xfrm>
            <a:off x="6430311" y="2880241"/>
            <a:ext cx="108000" cy="108000"/>
          </a:xfrm>
          <a:prstGeom prst="ellipse">
            <a:avLst/>
          </a:prstGeom>
          <a:solidFill>
            <a:srgbClr val="0F85F5"/>
          </a:solidFill>
          <a:ln>
            <a:solidFill>
              <a:srgbClr val="0F8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79">
            <a:extLst>
              <a:ext uri="{FF2B5EF4-FFF2-40B4-BE49-F238E27FC236}">
                <a16:creationId xmlns:a16="http://schemas.microsoft.com/office/drawing/2014/main" id="{472CD887-F465-5F5D-C97E-CD1ABB6F48EA}"/>
              </a:ext>
            </a:extLst>
          </p:cNvPr>
          <p:cNvSpPr/>
          <p:nvPr/>
        </p:nvSpPr>
        <p:spPr>
          <a:xfrm>
            <a:off x="6304311" y="2759030"/>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80">
            <a:extLst>
              <a:ext uri="{FF2B5EF4-FFF2-40B4-BE49-F238E27FC236}">
                <a16:creationId xmlns:a16="http://schemas.microsoft.com/office/drawing/2014/main" id="{D44AB229-A964-5E24-38FA-3323B86BA783}"/>
              </a:ext>
            </a:extLst>
          </p:cNvPr>
          <p:cNvSpPr txBox="1"/>
          <p:nvPr/>
        </p:nvSpPr>
        <p:spPr>
          <a:xfrm>
            <a:off x="5981237" y="3047191"/>
            <a:ext cx="1002197" cy="646331"/>
          </a:xfrm>
          <a:prstGeom prst="rect">
            <a:avLst/>
          </a:prstGeom>
          <a:noFill/>
        </p:spPr>
        <p:txBody>
          <a:bodyPr wrap="square" rtlCol="0">
            <a:spAutoFit/>
          </a:bodyPr>
          <a:lstStyle/>
          <a:p>
            <a:pPr algn="ctr"/>
            <a:r>
              <a:rPr lang="en-US" b="1" dirty="0"/>
              <a:t>Phase 4</a:t>
            </a:r>
          </a:p>
          <a:p>
            <a:pPr algn="ctr"/>
            <a:r>
              <a:rPr lang="en-US" b="1" dirty="0"/>
              <a:t>05.07</a:t>
            </a:r>
          </a:p>
        </p:txBody>
      </p:sp>
    </p:spTree>
    <p:extLst>
      <p:ext uri="{BB962C8B-B14F-4D97-AF65-F5344CB8AC3E}">
        <p14:creationId xmlns:p14="http://schemas.microsoft.com/office/powerpoint/2010/main" val="46333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400"/>
                                        <p:tgtEl>
                                          <p:spTgt spid="27"/>
                                        </p:tgtEl>
                                      </p:cBhvr>
                                    </p:animEffect>
                                  </p:childTnLst>
                                </p:cTn>
                              </p:par>
                            </p:childTnLst>
                          </p:cTn>
                        </p:par>
                        <p:par>
                          <p:cTn id="8" fill="hold">
                            <p:stCondLst>
                              <p:cond delay="400"/>
                            </p:stCondLst>
                            <p:childTnLst>
                              <p:par>
                                <p:cTn id="9" presetID="53" presetClass="entr" presetSubtype="16"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400" fill="hold"/>
                                        <p:tgtEl>
                                          <p:spTgt spid="30"/>
                                        </p:tgtEl>
                                        <p:attrNameLst>
                                          <p:attrName>ppt_w</p:attrName>
                                        </p:attrNameLst>
                                      </p:cBhvr>
                                      <p:tavLst>
                                        <p:tav tm="0">
                                          <p:val>
                                            <p:fltVal val="0"/>
                                          </p:val>
                                        </p:tav>
                                        <p:tav tm="100000">
                                          <p:val>
                                            <p:strVal val="#ppt_w"/>
                                          </p:val>
                                        </p:tav>
                                      </p:tavLst>
                                    </p:anim>
                                    <p:anim calcmode="lin" valueType="num">
                                      <p:cBhvr>
                                        <p:cTn id="12" dur="400" fill="hold"/>
                                        <p:tgtEl>
                                          <p:spTgt spid="30"/>
                                        </p:tgtEl>
                                        <p:attrNameLst>
                                          <p:attrName>ppt_h</p:attrName>
                                        </p:attrNameLst>
                                      </p:cBhvr>
                                      <p:tavLst>
                                        <p:tav tm="0">
                                          <p:val>
                                            <p:fltVal val="0"/>
                                          </p:val>
                                        </p:tav>
                                        <p:tav tm="100000">
                                          <p:val>
                                            <p:strVal val="#ppt_h"/>
                                          </p:val>
                                        </p:tav>
                                      </p:tavLst>
                                    </p:anim>
                                    <p:animEffect transition="in" filter="fade">
                                      <p:cBhvr>
                                        <p:cTn id="13" dur="400"/>
                                        <p:tgtEl>
                                          <p:spTgt spid="30"/>
                                        </p:tgtEl>
                                      </p:cBhvr>
                                    </p:animEffect>
                                  </p:childTnLst>
                                </p:cTn>
                              </p:par>
                            </p:childTnLst>
                          </p:cTn>
                        </p:par>
                        <p:par>
                          <p:cTn id="14" fill="hold">
                            <p:stCondLst>
                              <p:cond delay="800"/>
                            </p:stCondLst>
                            <p:childTnLst>
                              <p:par>
                                <p:cTn id="15" presetID="53" presetClass="entr" presetSubtype="16"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400" fill="hold"/>
                                        <p:tgtEl>
                                          <p:spTgt spid="28"/>
                                        </p:tgtEl>
                                        <p:attrNameLst>
                                          <p:attrName>ppt_w</p:attrName>
                                        </p:attrNameLst>
                                      </p:cBhvr>
                                      <p:tavLst>
                                        <p:tav tm="0">
                                          <p:val>
                                            <p:fltVal val="0"/>
                                          </p:val>
                                        </p:tav>
                                        <p:tav tm="100000">
                                          <p:val>
                                            <p:strVal val="#ppt_w"/>
                                          </p:val>
                                        </p:tav>
                                      </p:tavLst>
                                    </p:anim>
                                    <p:anim calcmode="lin" valueType="num">
                                      <p:cBhvr>
                                        <p:cTn id="18" dur="400" fill="hold"/>
                                        <p:tgtEl>
                                          <p:spTgt spid="28"/>
                                        </p:tgtEl>
                                        <p:attrNameLst>
                                          <p:attrName>ppt_h</p:attrName>
                                        </p:attrNameLst>
                                      </p:cBhvr>
                                      <p:tavLst>
                                        <p:tav tm="0">
                                          <p:val>
                                            <p:fltVal val="0"/>
                                          </p:val>
                                        </p:tav>
                                        <p:tav tm="100000">
                                          <p:val>
                                            <p:strVal val="#ppt_h"/>
                                          </p:val>
                                        </p:tav>
                                      </p:tavLst>
                                    </p:anim>
                                    <p:animEffect transition="in" filter="fade">
                                      <p:cBhvr>
                                        <p:cTn id="19" dur="400"/>
                                        <p:tgtEl>
                                          <p:spTgt spid="28"/>
                                        </p:tgtEl>
                                      </p:cBhvr>
                                    </p:animEffect>
                                  </p:childTnLst>
                                </p:cTn>
                              </p:par>
                            </p:childTnLst>
                          </p:cTn>
                        </p:par>
                        <p:par>
                          <p:cTn id="20" fill="hold">
                            <p:stCondLst>
                              <p:cond delay="1200"/>
                            </p:stCondLst>
                            <p:childTnLst>
                              <p:par>
                                <p:cTn id="21" presetID="53" presetClass="entr" presetSubtype="16"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p:cTn id="23" dur="400" fill="hold"/>
                                        <p:tgtEl>
                                          <p:spTgt spid="31"/>
                                        </p:tgtEl>
                                        <p:attrNameLst>
                                          <p:attrName>ppt_w</p:attrName>
                                        </p:attrNameLst>
                                      </p:cBhvr>
                                      <p:tavLst>
                                        <p:tav tm="0">
                                          <p:val>
                                            <p:fltVal val="0"/>
                                          </p:val>
                                        </p:tav>
                                        <p:tav tm="100000">
                                          <p:val>
                                            <p:strVal val="#ppt_w"/>
                                          </p:val>
                                        </p:tav>
                                      </p:tavLst>
                                    </p:anim>
                                    <p:anim calcmode="lin" valueType="num">
                                      <p:cBhvr>
                                        <p:cTn id="24" dur="400" fill="hold"/>
                                        <p:tgtEl>
                                          <p:spTgt spid="31"/>
                                        </p:tgtEl>
                                        <p:attrNameLst>
                                          <p:attrName>ppt_h</p:attrName>
                                        </p:attrNameLst>
                                      </p:cBhvr>
                                      <p:tavLst>
                                        <p:tav tm="0">
                                          <p:val>
                                            <p:fltVal val="0"/>
                                          </p:val>
                                        </p:tav>
                                        <p:tav tm="100000">
                                          <p:val>
                                            <p:strVal val="#ppt_h"/>
                                          </p:val>
                                        </p:tav>
                                      </p:tavLst>
                                    </p:anim>
                                    <p:animEffect transition="in" filter="fade">
                                      <p:cBhvr>
                                        <p:cTn id="25" dur="400"/>
                                        <p:tgtEl>
                                          <p:spTgt spid="31"/>
                                        </p:tgtEl>
                                      </p:cBhvr>
                                    </p:animEffect>
                                  </p:childTnLst>
                                </p:cTn>
                              </p:par>
                            </p:childTnLst>
                          </p:cTn>
                        </p:par>
                        <p:par>
                          <p:cTn id="26" fill="hold">
                            <p:stCondLst>
                              <p:cond delay="1600"/>
                            </p:stCondLst>
                            <p:childTnLst>
                              <p:par>
                                <p:cTn id="27" presetID="22" presetClass="entr" presetSubtype="1"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up)">
                                      <p:cBhvr>
                                        <p:cTn id="29" dur="400"/>
                                        <p:tgtEl>
                                          <p:spTgt spid="25"/>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400" fill="hold"/>
                                        <p:tgtEl>
                                          <p:spTgt spid="29"/>
                                        </p:tgtEl>
                                        <p:attrNameLst>
                                          <p:attrName>ppt_w</p:attrName>
                                        </p:attrNameLst>
                                      </p:cBhvr>
                                      <p:tavLst>
                                        <p:tav tm="0">
                                          <p:val>
                                            <p:fltVal val="0"/>
                                          </p:val>
                                        </p:tav>
                                        <p:tav tm="100000">
                                          <p:val>
                                            <p:strVal val="#ppt_w"/>
                                          </p:val>
                                        </p:tav>
                                      </p:tavLst>
                                    </p:anim>
                                    <p:anim calcmode="lin" valueType="num">
                                      <p:cBhvr>
                                        <p:cTn id="34" dur="400" fill="hold"/>
                                        <p:tgtEl>
                                          <p:spTgt spid="29"/>
                                        </p:tgtEl>
                                        <p:attrNameLst>
                                          <p:attrName>ppt_h</p:attrName>
                                        </p:attrNameLst>
                                      </p:cBhvr>
                                      <p:tavLst>
                                        <p:tav tm="0">
                                          <p:val>
                                            <p:fltVal val="0"/>
                                          </p:val>
                                        </p:tav>
                                        <p:tav tm="100000">
                                          <p:val>
                                            <p:strVal val="#ppt_h"/>
                                          </p:val>
                                        </p:tav>
                                      </p:tavLst>
                                    </p:anim>
                                    <p:animEffect transition="in" filter="fade">
                                      <p:cBhvr>
                                        <p:cTn id="35" dur="400"/>
                                        <p:tgtEl>
                                          <p:spTgt spid="29"/>
                                        </p:tgtEl>
                                      </p:cBhvr>
                                    </p:animEffect>
                                  </p:childTnLst>
                                </p:cTn>
                              </p:par>
                              <p:par>
                                <p:cTn id="36" presetID="47"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1000"/>
                                        <p:tgtEl>
                                          <p:spTgt spid="32"/>
                                        </p:tgtEl>
                                      </p:cBhvr>
                                    </p:animEffect>
                                    <p:anim calcmode="lin" valueType="num">
                                      <p:cBhvr>
                                        <p:cTn id="39" dur="1000" fill="hold"/>
                                        <p:tgtEl>
                                          <p:spTgt spid="32"/>
                                        </p:tgtEl>
                                        <p:attrNameLst>
                                          <p:attrName>ppt_x</p:attrName>
                                        </p:attrNameLst>
                                      </p:cBhvr>
                                      <p:tavLst>
                                        <p:tav tm="0">
                                          <p:val>
                                            <p:strVal val="#ppt_x"/>
                                          </p:val>
                                        </p:tav>
                                        <p:tav tm="100000">
                                          <p:val>
                                            <p:strVal val="#ppt_x"/>
                                          </p:val>
                                        </p:tav>
                                      </p:tavLst>
                                    </p:anim>
                                    <p:anim calcmode="lin" valueType="num">
                                      <p:cBhvr>
                                        <p:cTn id="40" dur="1000" fill="hold"/>
                                        <p:tgtEl>
                                          <p:spTgt spid="32"/>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1000"/>
                                        <p:tgtEl>
                                          <p:spTgt spid="33"/>
                                        </p:tgtEl>
                                      </p:cBhvr>
                                    </p:animEffect>
                                    <p:anim calcmode="lin" valueType="num">
                                      <p:cBhvr>
                                        <p:cTn id="44" dur="1000" fill="hold"/>
                                        <p:tgtEl>
                                          <p:spTgt spid="33"/>
                                        </p:tgtEl>
                                        <p:attrNameLst>
                                          <p:attrName>ppt_x</p:attrName>
                                        </p:attrNameLst>
                                      </p:cBhvr>
                                      <p:tavLst>
                                        <p:tav tm="0">
                                          <p:val>
                                            <p:strVal val="#ppt_x"/>
                                          </p:val>
                                        </p:tav>
                                        <p:tav tm="100000">
                                          <p:val>
                                            <p:strVal val="#ppt_x"/>
                                          </p:val>
                                        </p:tav>
                                      </p:tavLst>
                                    </p:anim>
                                    <p:anim calcmode="lin" valueType="num">
                                      <p:cBhvr>
                                        <p:cTn id="4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400"/>
                                        <p:tgtEl>
                                          <p:spTgt spid="22"/>
                                        </p:tgtEl>
                                      </p:cBhvr>
                                    </p:animEffect>
                                  </p:childTnLst>
                                </p:cTn>
                              </p:par>
                            </p:childTnLst>
                          </p:cTn>
                        </p:par>
                        <p:par>
                          <p:cTn id="51" fill="hold">
                            <p:stCondLst>
                              <p:cond delay="400"/>
                            </p:stCondLst>
                            <p:childTnLst>
                              <p:par>
                                <p:cTn id="52" presetID="53" presetClass="entr" presetSubtype="16"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p:cTn id="54" dur="400" fill="hold"/>
                                        <p:tgtEl>
                                          <p:spTgt spid="37"/>
                                        </p:tgtEl>
                                        <p:attrNameLst>
                                          <p:attrName>ppt_w</p:attrName>
                                        </p:attrNameLst>
                                      </p:cBhvr>
                                      <p:tavLst>
                                        <p:tav tm="0">
                                          <p:val>
                                            <p:fltVal val="0"/>
                                          </p:val>
                                        </p:tav>
                                        <p:tav tm="100000">
                                          <p:val>
                                            <p:strVal val="#ppt_w"/>
                                          </p:val>
                                        </p:tav>
                                      </p:tavLst>
                                    </p:anim>
                                    <p:anim calcmode="lin" valueType="num">
                                      <p:cBhvr>
                                        <p:cTn id="55" dur="400" fill="hold"/>
                                        <p:tgtEl>
                                          <p:spTgt spid="37"/>
                                        </p:tgtEl>
                                        <p:attrNameLst>
                                          <p:attrName>ppt_h</p:attrName>
                                        </p:attrNameLst>
                                      </p:cBhvr>
                                      <p:tavLst>
                                        <p:tav tm="0">
                                          <p:val>
                                            <p:fltVal val="0"/>
                                          </p:val>
                                        </p:tav>
                                        <p:tav tm="100000">
                                          <p:val>
                                            <p:strVal val="#ppt_h"/>
                                          </p:val>
                                        </p:tav>
                                      </p:tavLst>
                                    </p:anim>
                                    <p:animEffect transition="in" filter="fade">
                                      <p:cBhvr>
                                        <p:cTn id="56" dur="400"/>
                                        <p:tgtEl>
                                          <p:spTgt spid="37"/>
                                        </p:tgtEl>
                                      </p:cBhvr>
                                    </p:animEffect>
                                  </p:childTnLst>
                                </p:cTn>
                              </p:par>
                            </p:childTnLst>
                          </p:cTn>
                        </p:par>
                        <p:par>
                          <p:cTn id="57" fill="hold">
                            <p:stCondLst>
                              <p:cond delay="800"/>
                            </p:stCondLst>
                            <p:childTnLst>
                              <p:par>
                                <p:cTn id="58" presetID="53" presetClass="entr" presetSubtype="16" fill="hold" grpId="0" nodeType="afterEffect">
                                  <p:stCondLst>
                                    <p:cond delay="0"/>
                                  </p:stCondLst>
                                  <p:childTnLst>
                                    <p:set>
                                      <p:cBhvr>
                                        <p:cTn id="59" dur="1" fill="hold">
                                          <p:stCondLst>
                                            <p:cond delay="0"/>
                                          </p:stCondLst>
                                        </p:cTn>
                                        <p:tgtEl>
                                          <p:spTgt spid="35"/>
                                        </p:tgtEl>
                                        <p:attrNameLst>
                                          <p:attrName>style.visibility</p:attrName>
                                        </p:attrNameLst>
                                      </p:cBhvr>
                                      <p:to>
                                        <p:strVal val="visible"/>
                                      </p:to>
                                    </p:set>
                                    <p:anim calcmode="lin" valueType="num">
                                      <p:cBhvr>
                                        <p:cTn id="60" dur="400" fill="hold"/>
                                        <p:tgtEl>
                                          <p:spTgt spid="35"/>
                                        </p:tgtEl>
                                        <p:attrNameLst>
                                          <p:attrName>ppt_w</p:attrName>
                                        </p:attrNameLst>
                                      </p:cBhvr>
                                      <p:tavLst>
                                        <p:tav tm="0">
                                          <p:val>
                                            <p:fltVal val="0"/>
                                          </p:val>
                                        </p:tav>
                                        <p:tav tm="100000">
                                          <p:val>
                                            <p:strVal val="#ppt_w"/>
                                          </p:val>
                                        </p:tav>
                                      </p:tavLst>
                                    </p:anim>
                                    <p:anim calcmode="lin" valueType="num">
                                      <p:cBhvr>
                                        <p:cTn id="61" dur="400" fill="hold"/>
                                        <p:tgtEl>
                                          <p:spTgt spid="35"/>
                                        </p:tgtEl>
                                        <p:attrNameLst>
                                          <p:attrName>ppt_h</p:attrName>
                                        </p:attrNameLst>
                                      </p:cBhvr>
                                      <p:tavLst>
                                        <p:tav tm="0">
                                          <p:val>
                                            <p:fltVal val="0"/>
                                          </p:val>
                                        </p:tav>
                                        <p:tav tm="100000">
                                          <p:val>
                                            <p:strVal val="#ppt_h"/>
                                          </p:val>
                                        </p:tav>
                                      </p:tavLst>
                                    </p:anim>
                                    <p:animEffect transition="in" filter="fade">
                                      <p:cBhvr>
                                        <p:cTn id="62" dur="400"/>
                                        <p:tgtEl>
                                          <p:spTgt spid="35"/>
                                        </p:tgtEl>
                                      </p:cBhvr>
                                    </p:animEffect>
                                  </p:childTnLst>
                                </p:cTn>
                              </p:par>
                            </p:childTnLst>
                          </p:cTn>
                        </p:par>
                        <p:par>
                          <p:cTn id="63" fill="hold">
                            <p:stCondLst>
                              <p:cond delay="1200"/>
                            </p:stCondLst>
                            <p:childTnLst>
                              <p:par>
                                <p:cTn id="64" presetID="53" presetClass="entr" presetSubtype="16" fill="hold" grpId="0" nodeType="afterEffect">
                                  <p:stCondLst>
                                    <p:cond delay="0"/>
                                  </p:stCondLst>
                                  <p:childTnLst>
                                    <p:set>
                                      <p:cBhvr>
                                        <p:cTn id="65" dur="1" fill="hold">
                                          <p:stCondLst>
                                            <p:cond delay="0"/>
                                          </p:stCondLst>
                                        </p:cTn>
                                        <p:tgtEl>
                                          <p:spTgt spid="38"/>
                                        </p:tgtEl>
                                        <p:attrNameLst>
                                          <p:attrName>style.visibility</p:attrName>
                                        </p:attrNameLst>
                                      </p:cBhvr>
                                      <p:to>
                                        <p:strVal val="visible"/>
                                      </p:to>
                                    </p:set>
                                    <p:anim calcmode="lin" valueType="num">
                                      <p:cBhvr>
                                        <p:cTn id="66" dur="400" fill="hold"/>
                                        <p:tgtEl>
                                          <p:spTgt spid="38"/>
                                        </p:tgtEl>
                                        <p:attrNameLst>
                                          <p:attrName>ppt_w</p:attrName>
                                        </p:attrNameLst>
                                      </p:cBhvr>
                                      <p:tavLst>
                                        <p:tav tm="0">
                                          <p:val>
                                            <p:fltVal val="0"/>
                                          </p:val>
                                        </p:tav>
                                        <p:tav tm="100000">
                                          <p:val>
                                            <p:strVal val="#ppt_w"/>
                                          </p:val>
                                        </p:tav>
                                      </p:tavLst>
                                    </p:anim>
                                    <p:anim calcmode="lin" valueType="num">
                                      <p:cBhvr>
                                        <p:cTn id="67" dur="400" fill="hold"/>
                                        <p:tgtEl>
                                          <p:spTgt spid="38"/>
                                        </p:tgtEl>
                                        <p:attrNameLst>
                                          <p:attrName>ppt_h</p:attrName>
                                        </p:attrNameLst>
                                      </p:cBhvr>
                                      <p:tavLst>
                                        <p:tav tm="0">
                                          <p:val>
                                            <p:fltVal val="0"/>
                                          </p:val>
                                        </p:tav>
                                        <p:tav tm="100000">
                                          <p:val>
                                            <p:strVal val="#ppt_h"/>
                                          </p:val>
                                        </p:tav>
                                      </p:tavLst>
                                    </p:anim>
                                    <p:animEffect transition="in" filter="fade">
                                      <p:cBhvr>
                                        <p:cTn id="68" dur="400"/>
                                        <p:tgtEl>
                                          <p:spTgt spid="38"/>
                                        </p:tgtEl>
                                      </p:cBhvr>
                                    </p:animEffect>
                                  </p:childTnLst>
                                </p:cTn>
                              </p:par>
                            </p:childTnLst>
                          </p:cTn>
                        </p:par>
                        <p:par>
                          <p:cTn id="69" fill="hold">
                            <p:stCondLst>
                              <p:cond delay="1600"/>
                            </p:stCondLst>
                            <p:childTnLst>
                              <p:par>
                                <p:cTn id="70" presetID="22" presetClass="entr" presetSubtype="1" fill="hold" nodeType="after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wipe(up)">
                                      <p:cBhvr>
                                        <p:cTn id="72" dur="400"/>
                                        <p:tgtEl>
                                          <p:spTgt spid="34"/>
                                        </p:tgtEl>
                                      </p:cBhvr>
                                    </p:animEffect>
                                  </p:childTnLst>
                                </p:cTn>
                              </p:par>
                            </p:childTnLst>
                          </p:cTn>
                        </p:par>
                        <p:par>
                          <p:cTn id="73" fill="hold">
                            <p:stCondLst>
                              <p:cond delay="2000"/>
                            </p:stCondLst>
                            <p:childTnLst>
                              <p:par>
                                <p:cTn id="74" presetID="53" presetClass="entr" presetSubtype="16" fill="hold" grpId="0" nodeType="afterEffect">
                                  <p:stCondLst>
                                    <p:cond delay="0"/>
                                  </p:stCondLst>
                                  <p:childTnLst>
                                    <p:set>
                                      <p:cBhvr>
                                        <p:cTn id="75" dur="1" fill="hold">
                                          <p:stCondLst>
                                            <p:cond delay="0"/>
                                          </p:stCondLst>
                                        </p:cTn>
                                        <p:tgtEl>
                                          <p:spTgt spid="36"/>
                                        </p:tgtEl>
                                        <p:attrNameLst>
                                          <p:attrName>style.visibility</p:attrName>
                                        </p:attrNameLst>
                                      </p:cBhvr>
                                      <p:to>
                                        <p:strVal val="visible"/>
                                      </p:to>
                                    </p:set>
                                    <p:anim calcmode="lin" valueType="num">
                                      <p:cBhvr>
                                        <p:cTn id="76" dur="400" fill="hold"/>
                                        <p:tgtEl>
                                          <p:spTgt spid="36"/>
                                        </p:tgtEl>
                                        <p:attrNameLst>
                                          <p:attrName>ppt_w</p:attrName>
                                        </p:attrNameLst>
                                      </p:cBhvr>
                                      <p:tavLst>
                                        <p:tav tm="0">
                                          <p:val>
                                            <p:fltVal val="0"/>
                                          </p:val>
                                        </p:tav>
                                        <p:tav tm="100000">
                                          <p:val>
                                            <p:strVal val="#ppt_w"/>
                                          </p:val>
                                        </p:tav>
                                      </p:tavLst>
                                    </p:anim>
                                    <p:anim calcmode="lin" valueType="num">
                                      <p:cBhvr>
                                        <p:cTn id="77" dur="400" fill="hold"/>
                                        <p:tgtEl>
                                          <p:spTgt spid="36"/>
                                        </p:tgtEl>
                                        <p:attrNameLst>
                                          <p:attrName>ppt_h</p:attrName>
                                        </p:attrNameLst>
                                      </p:cBhvr>
                                      <p:tavLst>
                                        <p:tav tm="0">
                                          <p:val>
                                            <p:fltVal val="0"/>
                                          </p:val>
                                        </p:tav>
                                        <p:tav tm="100000">
                                          <p:val>
                                            <p:strVal val="#ppt_h"/>
                                          </p:val>
                                        </p:tav>
                                      </p:tavLst>
                                    </p:anim>
                                    <p:animEffect transition="in" filter="fade">
                                      <p:cBhvr>
                                        <p:cTn id="78" dur="400"/>
                                        <p:tgtEl>
                                          <p:spTgt spid="36"/>
                                        </p:tgtEl>
                                      </p:cBhvr>
                                    </p:animEffect>
                                  </p:childTnLst>
                                </p:cTn>
                              </p:par>
                              <p:par>
                                <p:cTn id="79" presetID="42"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fade">
                                      <p:cBhvr>
                                        <p:cTn id="81" dur="1000"/>
                                        <p:tgtEl>
                                          <p:spTgt spid="40"/>
                                        </p:tgtEl>
                                      </p:cBhvr>
                                    </p:animEffect>
                                    <p:anim calcmode="lin" valueType="num">
                                      <p:cBhvr>
                                        <p:cTn id="82" dur="1000" fill="hold"/>
                                        <p:tgtEl>
                                          <p:spTgt spid="40"/>
                                        </p:tgtEl>
                                        <p:attrNameLst>
                                          <p:attrName>ppt_x</p:attrName>
                                        </p:attrNameLst>
                                      </p:cBhvr>
                                      <p:tavLst>
                                        <p:tav tm="0">
                                          <p:val>
                                            <p:strVal val="#ppt_x"/>
                                          </p:val>
                                        </p:tav>
                                        <p:tav tm="100000">
                                          <p:val>
                                            <p:strVal val="#ppt_x"/>
                                          </p:val>
                                        </p:tav>
                                      </p:tavLst>
                                    </p:anim>
                                    <p:anim calcmode="lin" valueType="num">
                                      <p:cBhvr>
                                        <p:cTn id="83" dur="1000" fill="hold"/>
                                        <p:tgtEl>
                                          <p:spTgt spid="40"/>
                                        </p:tgtEl>
                                        <p:attrNameLst>
                                          <p:attrName>ppt_y</p:attrName>
                                        </p:attrNameLst>
                                      </p:cBhvr>
                                      <p:tavLst>
                                        <p:tav tm="0">
                                          <p:val>
                                            <p:strVal val="#ppt_y+.1"/>
                                          </p:val>
                                        </p:tav>
                                        <p:tav tm="100000">
                                          <p:val>
                                            <p:strVal val="#ppt_y"/>
                                          </p:val>
                                        </p:tav>
                                      </p:tavLst>
                                    </p:anim>
                                  </p:childTnLst>
                                </p:cTn>
                              </p:par>
                              <p:par>
                                <p:cTn id="84" presetID="47" presetClass="entr" presetSubtype="0" fill="hold" grpId="0" nodeType="with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1000"/>
                                        <p:tgtEl>
                                          <p:spTgt spid="15"/>
                                        </p:tgtEl>
                                      </p:cBhvr>
                                    </p:animEffect>
                                    <p:anim calcmode="lin" valueType="num">
                                      <p:cBhvr>
                                        <p:cTn id="87" dur="1000" fill="hold"/>
                                        <p:tgtEl>
                                          <p:spTgt spid="15"/>
                                        </p:tgtEl>
                                        <p:attrNameLst>
                                          <p:attrName>ppt_x</p:attrName>
                                        </p:attrNameLst>
                                      </p:cBhvr>
                                      <p:tavLst>
                                        <p:tav tm="0">
                                          <p:val>
                                            <p:strVal val="#ppt_x"/>
                                          </p:val>
                                        </p:tav>
                                        <p:tav tm="100000">
                                          <p:val>
                                            <p:strVal val="#ppt_x"/>
                                          </p:val>
                                        </p:tav>
                                      </p:tavLst>
                                    </p:anim>
                                    <p:anim calcmode="lin" valueType="num">
                                      <p:cBhvr>
                                        <p:cTn id="8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wipe(left)">
                                      <p:cBhvr>
                                        <p:cTn id="93" dur="400"/>
                                        <p:tgtEl>
                                          <p:spTgt spid="21"/>
                                        </p:tgtEl>
                                      </p:cBhvr>
                                    </p:animEffect>
                                  </p:childTnLst>
                                </p:cTn>
                              </p:par>
                            </p:childTnLst>
                          </p:cTn>
                        </p:par>
                        <p:par>
                          <p:cTn id="94" fill="hold">
                            <p:stCondLst>
                              <p:cond delay="400"/>
                            </p:stCondLst>
                            <p:childTnLst>
                              <p:par>
                                <p:cTn id="95" presetID="53" presetClass="entr" presetSubtype="16" fill="hold" grpId="0" nodeType="afterEffect">
                                  <p:stCondLst>
                                    <p:cond delay="0"/>
                                  </p:stCondLst>
                                  <p:childTnLst>
                                    <p:set>
                                      <p:cBhvr>
                                        <p:cTn id="96" dur="1" fill="hold">
                                          <p:stCondLst>
                                            <p:cond delay="0"/>
                                          </p:stCondLst>
                                        </p:cTn>
                                        <p:tgtEl>
                                          <p:spTgt spid="45"/>
                                        </p:tgtEl>
                                        <p:attrNameLst>
                                          <p:attrName>style.visibility</p:attrName>
                                        </p:attrNameLst>
                                      </p:cBhvr>
                                      <p:to>
                                        <p:strVal val="visible"/>
                                      </p:to>
                                    </p:set>
                                    <p:anim calcmode="lin" valueType="num">
                                      <p:cBhvr>
                                        <p:cTn id="97" dur="400" fill="hold"/>
                                        <p:tgtEl>
                                          <p:spTgt spid="45"/>
                                        </p:tgtEl>
                                        <p:attrNameLst>
                                          <p:attrName>ppt_w</p:attrName>
                                        </p:attrNameLst>
                                      </p:cBhvr>
                                      <p:tavLst>
                                        <p:tav tm="0">
                                          <p:val>
                                            <p:fltVal val="0"/>
                                          </p:val>
                                        </p:tav>
                                        <p:tav tm="100000">
                                          <p:val>
                                            <p:strVal val="#ppt_w"/>
                                          </p:val>
                                        </p:tav>
                                      </p:tavLst>
                                    </p:anim>
                                    <p:anim calcmode="lin" valueType="num">
                                      <p:cBhvr>
                                        <p:cTn id="98" dur="400" fill="hold"/>
                                        <p:tgtEl>
                                          <p:spTgt spid="45"/>
                                        </p:tgtEl>
                                        <p:attrNameLst>
                                          <p:attrName>ppt_h</p:attrName>
                                        </p:attrNameLst>
                                      </p:cBhvr>
                                      <p:tavLst>
                                        <p:tav tm="0">
                                          <p:val>
                                            <p:fltVal val="0"/>
                                          </p:val>
                                        </p:tav>
                                        <p:tav tm="100000">
                                          <p:val>
                                            <p:strVal val="#ppt_h"/>
                                          </p:val>
                                        </p:tav>
                                      </p:tavLst>
                                    </p:anim>
                                    <p:animEffect transition="in" filter="fade">
                                      <p:cBhvr>
                                        <p:cTn id="99" dur="400"/>
                                        <p:tgtEl>
                                          <p:spTgt spid="45"/>
                                        </p:tgtEl>
                                      </p:cBhvr>
                                    </p:animEffect>
                                  </p:childTnLst>
                                </p:cTn>
                              </p:par>
                            </p:childTnLst>
                          </p:cTn>
                        </p:par>
                        <p:par>
                          <p:cTn id="100" fill="hold">
                            <p:stCondLst>
                              <p:cond delay="800"/>
                            </p:stCondLst>
                            <p:childTnLst>
                              <p:par>
                                <p:cTn id="101" presetID="53" presetClass="entr" presetSubtype="16" fill="hold" grpId="0" nodeType="afterEffect">
                                  <p:stCondLst>
                                    <p:cond delay="0"/>
                                  </p:stCondLst>
                                  <p:childTnLst>
                                    <p:set>
                                      <p:cBhvr>
                                        <p:cTn id="102" dur="1" fill="hold">
                                          <p:stCondLst>
                                            <p:cond delay="0"/>
                                          </p:stCondLst>
                                        </p:cTn>
                                        <p:tgtEl>
                                          <p:spTgt spid="43"/>
                                        </p:tgtEl>
                                        <p:attrNameLst>
                                          <p:attrName>style.visibility</p:attrName>
                                        </p:attrNameLst>
                                      </p:cBhvr>
                                      <p:to>
                                        <p:strVal val="visible"/>
                                      </p:to>
                                    </p:set>
                                    <p:anim calcmode="lin" valueType="num">
                                      <p:cBhvr>
                                        <p:cTn id="103" dur="400" fill="hold"/>
                                        <p:tgtEl>
                                          <p:spTgt spid="43"/>
                                        </p:tgtEl>
                                        <p:attrNameLst>
                                          <p:attrName>ppt_w</p:attrName>
                                        </p:attrNameLst>
                                      </p:cBhvr>
                                      <p:tavLst>
                                        <p:tav tm="0">
                                          <p:val>
                                            <p:fltVal val="0"/>
                                          </p:val>
                                        </p:tav>
                                        <p:tav tm="100000">
                                          <p:val>
                                            <p:strVal val="#ppt_w"/>
                                          </p:val>
                                        </p:tav>
                                      </p:tavLst>
                                    </p:anim>
                                    <p:anim calcmode="lin" valueType="num">
                                      <p:cBhvr>
                                        <p:cTn id="104" dur="400" fill="hold"/>
                                        <p:tgtEl>
                                          <p:spTgt spid="43"/>
                                        </p:tgtEl>
                                        <p:attrNameLst>
                                          <p:attrName>ppt_h</p:attrName>
                                        </p:attrNameLst>
                                      </p:cBhvr>
                                      <p:tavLst>
                                        <p:tav tm="0">
                                          <p:val>
                                            <p:fltVal val="0"/>
                                          </p:val>
                                        </p:tav>
                                        <p:tav tm="100000">
                                          <p:val>
                                            <p:strVal val="#ppt_h"/>
                                          </p:val>
                                        </p:tav>
                                      </p:tavLst>
                                    </p:anim>
                                    <p:animEffect transition="in" filter="fade">
                                      <p:cBhvr>
                                        <p:cTn id="105" dur="400"/>
                                        <p:tgtEl>
                                          <p:spTgt spid="43"/>
                                        </p:tgtEl>
                                      </p:cBhvr>
                                    </p:animEffect>
                                  </p:childTnLst>
                                </p:cTn>
                              </p:par>
                            </p:childTnLst>
                          </p:cTn>
                        </p:par>
                        <p:par>
                          <p:cTn id="106" fill="hold">
                            <p:stCondLst>
                              <p:cond delay="1200"/>
                            </p:stCondLst>
                            <p:childTnLst>
                              <p:par>
                                <p:cTn id="107" presetID="53" presetClass="entr" presetSubtype="16" fill="hold" grpId="0" nodeType="afterEffect">
                                  <p:stCondLst>
                                    <p:cond delay="0"/>
                                  </p:stCondLst>
                                  <p:childTnLst>
                                    <p:set>
                                      <p:cBhvr>
                                        <p:cTn id="108" dur="1" fill="hold">
                                          <p:stCondLst>
                                            <p:cond delay="0"/>
                                          </p:stCondLst>
                                        </p:cTn>
                                        <p:tgtEl>
                                          <p:spTgt spid="46"/>
                                        </p:tgtEl>
                                        <p:attrNameLst>
                                          <p:attrName>style.visibility</p:attrName>
                                        </p:attrNameLst>
                                      </p:cBhvr>
                                      <p:to>
                                        <p:strVal val="visible"/>
                                      </p:to>
                                    </p:set>
                                    <p:anim calcmode="lin" valueType="num">
                                      <p:cBhvr>
                                        <p:cTn id="109" dur="400" fill="hold"/>
                                        <p:tgtEl>
                                          <p:spTgt spid="46"/>
                                        </p:tgtEl>
                                        <p:attrNameLst>
                                          <p:attrName>ppt_w</p:attrName>
                                        </p:attrNameLst>
                                      </p:cBhvr>
                                      <p:tavLst>
                                        <p:tav tm="0">
                                          <p:val>
                                            <p:fltVal val="0"/>
                                          </p:val>
                                        </p:tav>
                                        <p:tav tm="100000">
                                          <p:val>
                                            <p:strVal val="#ppt_w"/>
                                          </p:val>
                                        </p:tav>
                                      </p:tavLst>
                                    </p:anim>
                                    <p:anim calcmode="lin" valueType="num">
                                      <p:cBhvr>
                                        <p:cTn id="110" dur="400" fill="hold"/>
                                        <p:tgtEl>
                                          <p:spTgt spid="46"/>
                                        </p:tgtEl>
                                        <p:attrNameLst>
                                          <p:attrName>ppt_h</p:attrName>
                                        </p:attrNameLst>
                                      </p:cBhvr>
                                      <p:tavLst>
                                        <p:tav tm="0">
                                          <p:val>
                                            <p:fltVal val="0"/>
                                          </p:val>
                                        </p:tav>
                                        <p:tav tm="100000">
                                          <p:val>
                                            <p:strVal val="#ppt_h"/>
                                          </p:val>
                                        </p:tav>
                                      </p:tavLst>
                                    </p:anim>
                                    <p:animEffect transition="in" filter="fade">
                                      <p:cBhvr>
                                        <p:cTn id="111" dur="400"/>
                                        <p:tgtEl>
                                          <p:spTgt spid="46"/>
                                        </p:tgtEl>
                                      </p:cBhvr>
                                    </p:animEffect>
                                  </p:childTnLst>
                                </p:cTn>
                              </p:par>
                            </p:childTnLst>
                          </p:cTn>
                        </p:par>
                        <p:par>
                          <p:cTn id="112" fill="hold">
                            <p:stCondLst>
                              <p:cond delay="1600"/>
                            </p:stCondLst>
                            <p:childTnLst>
                              <p:par>
                                <p:cTn id="113" presetID="22" presetClass="entr" presetSubtype="1" fill="hold" nodeType="after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wipe(up)">
                                      <p:cBhvr>
                                        <p:cTn id="115" dur="400"/>
                                        <p:tgtEl>
                                          <p:spTgt spid="41"/>
                                        </p:tgtEl>
                                      </p:cBhvr>
                                    </p:animEffect>
                                  </p:childTnLst>
                                </p:cTn>
                              </p:par>
                            </p:childTnLst>
                          </p:cTn>
                        </p:par>
                        <p:par>
                          <p:cTn id="116" fill="hold">
                            <p:stCondLst>
                              <p:cond delay="2000"/>
                            </p:stCondLst>
                            <p:childTnLst>
                              <p:par>
                                <p:cTn id="117" presetID="53" presetClass="entr" presetSubtype="16" fill="hold" grpId="0" nodeType="afterEffect">
                                  <p:stCondLst>
                                    <p:cond delay="0"/>
                                  </p:stCondLst>
                                  <p:childTnLst>
                                    <p:set>
                                      <p:cBhvr>
                                        <p:cTn id="118" dur="1" fill="hold">
                                          <p:stCondLst>
                                            <p:cond delay="0"/>
                                          </p:stCondLst>
                                        </p:cTn>
                                        <p:tgtEl>
                                          <p:spTgt spid="44"/>
                                        </p:tgtEl>
                                        <p:attrNameLst>
                                          <p:attrName>style.visibility</p:attrName>
                                        </p:attrNameLst>
                                      </p:cBhvr>
                                      <p:to>
                                        <p:strVal val="visible"/>
                                      </p:to>
                                    </p:set>
                                    <p:anim calcmode="lin" valueType="num">
                                      <p:cBhvr>
                                        <p:cTn id="119" dur="400" fill="hold"/>
                                        <p:tgtEl>
                                          <p:spTgt spid="44"/>
                                        </p:tgtEl>
                                        <p:attrNameLst>
                                          <p:attrName>ppt_w</p:attrName>
                                        </p:attrNameLst>
                                      </p:cBhvr>
                                      <p:tavLst>
                                        <p:tav tm="0">
                                          <p:val>
                                            <p:fltVal val="0"/>
                                          </p:val>
                                        </p:tav>
                                        <p:tav tm="100000">
                                          <p:val>
                                            <p:strVal val="#ppt_w"/>
                                          </p:val>
                                        </p:tav>
                                      </p:tavLst>
                                    </p:anim>
                                    <p:anim calcmode="lin" valueType="num">
                                      <p:cBhvr>
                                        <p:cTn id="120" dur="400" fill="hold"/>
                                        <p:tgtEl>
                                          <p:spTgt spid="44"/>
                                        </p:tgtEl>
                                        <p:attrNameLst>
                                          <p:attrName>ppt_h</p:attrName>
                                        </p:attrNameLst>
                                      </p:cBhvr>
                                      <p:tavLst>
                                        <p:tav tm="0">
                                          <p:val>
                                            <p:fltVal val="0"/>
                                          </p:val>
                                        </p:tav>
                                        <p:tav tm="100000">
                                          <p:val>
                                            <p:strVal val="#ppt_h"/>
                                          </p:val>
                                        </p:tav>
                                      </p:tavLst>
                                    </p:anim>
                                    <p:animEffect transition="in" filter="fade">
                                      <p:cBhvr>
                                        <p:cTn id="121" dur="400"/>
                                        <p:tgtEl>
                                          <p:spTgt spid="44"/>
                                        </p:tgtEl>
                                      </p:cBhvr>
                                    </p:animEffect>
                                  </p:childTnLst>
                                </p:cTn>
                              </p:par>
                              <p:par>
                                <p:cTn id="122" presetID="47" presetClass="entr" presetSubtype="0" fill="hold" grpId="0" nodeType="withEffect">
                                  <p:stCondLst>
                                    <p:cond delay="0"/>
                                  </p:stCondLst>
                                  <p:childTnLst>
                                    <p:set>
                                      <p:cBhvr>
                                        <p:cTn id="123" dur="1" fill="hold">
                                          <p:stCondLst>
                                            <p:cond delay="0"/>
                                          </p:stCondLst>
                                        </p:cTn>
                                        <p:tgtEl>
                                          <p:spTgt spid="47"/>
                                        </p:tgtEl>
                                        <p:attrNameLst>
                                          <p:attrName>style.visibility</p:attrName>
                                        </p:attrNameLst>
                                      </p:cBhvr>
                                      <p:to>
                                        <p:strVal val="visible"/>
                                      </p:to>
                                    </p:set>
                                    <p:animEffect transition="in" filter="fade">
                                      <p:cBhvr>
                                        <p:cTn id="124" dur="1000"/>
                                        <p:tgtEl>
                                          <p:spTgt spid="47"/>
                                        </p:tgtEl>
                                      </p:cBhvr>
                                    </p:animEffect>
                                    <p:anim calcmode="lin" valueType="num">
                                      <p:cBhvr>
                                        <p:cTn id="125" dur="1000" fill="hold"/>
                                        <p:tgtEl>
                                          <p:spTgt spid="47"/>
                                        </p:tgtEl>
                                        <p:attrNameLst>
                                          <p:attrName>ppt_x</p:attrName>
                                        </p:attrNameLst>
                                      </p:cBhvr>
                                      <p:tavLst>
                                        <p:tav tm="0">
                                          <p:val>
                                            <p:strVal val="#ppt_x"/>
                                          </p:val>
                                        </p:tav>
                                        <p:tav tm="100000">
                                          <p:val>
                                            <p:strVal val="#ppt_x"/>
                                          </p:val>
                                        </p:tav>
                                      </p:tavLst>
                                    </p:anim>
                                    <p:anim calcmode="lin" valueType="num">
                                      <p:cBhvr>
                                        <p:cTn id="126" dur="1000" fill="hold"/>
                                        <p:tgtEl>
                                          <p:spTgt spid="47"/>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48"/>
                                        </p:tgtEl>
                                        <p:attrNameLst>
                                          <p:attrName>style.visibility</p:attrName>
                                        </p:attrNameLst>
                                      </p:cBhvr>
                                      <p:to>
                                        <p:strVal val="visible"/>
                                      </p:to>
                                    </p:set>
                                    <p:animEffect transition="in" filter="fade">
                                      <p:cBhvr>
                                        <p:cTn id="129" dur="1000"/>
                                        <p:tgtEl>
                                          <p:spTgt spid="48"/>
                                        </p:tgtEl>
                                      </p:cBhvr>
                                    </p:animEffect>
                                    <p:anim calcmode="lin" valueType="num">
                                      <p:cBhvr>
                                        <p:cTn id="130" dur="1000" fill="hold"/>
                                        <p:tgtEl>
                                          <p:spTgt spid="48"/>
                                        </p:tgtEl>
                                        <p:attrNameLst>
                                          <p:attrName>ppt_x</p:attrName>
                                        </p:attrNameLst>
                                      </p:cBhvr>
                                      <p:tavLst>
                                        <p:tav tm="0">
                                          <p:val>
                                            <p:strVal val="#ppt_x"/>
                                          </p:val>
                                        </p:tav>
                                        <p:tav tm="100000">
                                          <p:val>
                                            <p:strVal val="#ppt_x"/>
                                          </p:val>
                                        </p:tav>
                                      </p:tavLst>
                                    </p:anim>
                                    <p:anim calcmode="lin" valueType="num">
                                      <p:cBhvr>
                                        <p:cTn id="131"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20"/>
                                        </p:tgtEl>
                                        <p:attrNameLst>
                                          <p:attrName>style.visibility</p:attrName>
                                        </p:attrNameLst>
                                      </p:cBhvr>
                                      <p:to>
                                        <p:strVal val="visible"/>
                                      </p:to>
                                    </p:set>
                                    <p:animEffect transition="in" filter="wipe(left)">
                                      <p:cBhvr>
                                        <p:cTn id="136" dur="400"/>
                                        <p:tgtEl>
                                          <p:spTgt spid="20"/>
                                        </p:tgtEl>
                                      </p:cBhvr>
                                    </p:animEffect>
                                  </p:childTnLst>
                                </p:cTn>
                              </p:par>
                            </p:childTnLst>
                          </p:cTn>
                        </p:par>
                        <p:par>
                          <p:cTn id="137" fill="hold">
                            <p:stCondLst>
                              <p:cond delay="400"/>
                            </p:stCondLst>
                            <p:childTnLst>
                              <p:par>
                                <p:cTn id="138" presetID="53" presetClass="entr" presetSubtype="16" fill="hold" grpId="0" nodeType="afterEffect">
                                  <p:stCondLst>
                                    <p:cond delay="0"/>
                                  </p:stCondLst>
                                  <p:childTnLst>
                                    <p:set>
                                      <p:cBhvr>
                                        <p:cTn id="139" dur="1" fill="hold">
                                          <p:stCondLst>
                                            <p:cond delay="0"/>
                                          </p:stCondLst>
                                        </p:cTn>
                                        <p:tgtEl>
                                          <p:spTgt spid="61"/>
                                        </p:tgtEl>
                                        <p:attrNameLst>
                                          <p:attrName>style.visibility</p:attrName>
                                        </p:attrNameLst>
                                      </p:cBhvr>
                                      <p:to>
                                        <p:strVal val="visible"/>
                                      </p:to>
                                    </p:set>
                                    <p:anim calcmode="lin" valueType="num">
                                      <p:cBhvr>
                                        <p:cTn id="140" dur="400" fill="hold"/>
                                        <p:tgtEl>
                                          <p:spTgt spid="61"/>
                                        </p:tgtEl>
                                        <p:attrNameLst>
                                          <p:attrName>ppt_w</p:attrName>
                                        </p:attrNameLst>
                                      </p:cBhvr>
                                      <p:tavLst>
                                        <p:tav tm="0">
                                          <p:val>
                                            <p:fltVal val="0"/>
                                          </p:val>
                                        </p:tav>
                                        <p:tav tm="100000">
                                          <p:val>
                                            <p:strVal val="#ppt_w"/>
                                          </p:val>
                                        </p:tav>
                                      </p:tavLst>
                                    </p:anim>
                                    <p:anim calcmode="lin" valueType="num">
                                      <p:cBhvr>
                                        <p:cTn id="141" dur="400" fill="hold"/>
                                        <p:tgtEl>
                                          <p:spTgt spid="61"/>
                                        </p:tgtEl>
                                        <p:attrNameLst>
                                          <p:attrName>ppt_h</p:attrName>
                                        </p:attrNameLst>
                                      </p:cBhvr>
                                      <p:tavLst>
                                        <p:tav tm="0">
                                          <p:val>
                                            <p:fltVal val="0"/>
                                          </p:val>
                                        </p:tav>
                                        <p:tav tm="100000">
                                          <p:val>
                                            <p:strVal val="#ppt_h"/>
                                          </p:val>
                                        </p:tav>
                                      </p:tavLst>
                                    </p:anim>
                                    <p:animEffect transition="in" filter="fade">
                                      <p:cBhvr>
                                        <p:cTn id="142" dur="400"/>
                                        <p:tgtEl>
                                          <p:spTgt spid="61"/>
                                        </p:tgtEl>
                                      </p:cBhvr>
                                    </p:animEffect>
                                  </p:childTnLst>
                                </p:cTn>
                              </p:par>
                            </p:childTnLst>
                          </p:cTn>
                        </p:par>
                        <p:par>
                          <p:cTn id="143" fill="hold">
                            <p:stCondLst>
                              <p:cond delay="800"/>
                            </p:stCondLst>
                            <p:childTnLst>
                              <p:par>
                                <p:cTn id="144" presetID="53" presetClass="entr" presetSubtype="16" fill="hold" grpId="0" nodeType="afterEffect">
                                  <p:stCondLst>
                                    <p:cond delay="0"/>
                                  </p:stCondLst>
                                  <p:childTnLst>
                                    <p:set>
                                      <p:cBhvr>
                                        <p:cTn id="145" dur="1" fill="hold">
                                          <p:stCondLst>
                                            <p:cond delay="0"/>
                                          </p:stCondLst>
                                        </p:cTn>
                                        <p:tgtEl>
                                          <p:spTgt spid="59"/>
                                        </p:tgtEl>
                                        <p:attrNameLst>
                                          <p:attrName>style.visibility</p:attrName>
                                        </p:attrNameLst>
                                      </p:cBhvr>
                                      <p:to>
                                        <p:strVal val="visible"/>
                                      </p:to>
                                    </p:set>
                                    <p:anim calcmode="lin" valueType="num">
                                      <p:cBhvr>
                                        <p:cTn id="146" dur="400" fill="hold"/>
                                        <p:tgtEl>
                                          <p:spTgt spid="59"/>
                                        </p:tgtEl>
                                        <p:attrNameLst>
                                          <p:attrName>ppt_w</p:attrName>
                                        </p:attrNameLst>
                                      </p:cBhvr>
                                      <p:tavLst>
                                        <p:tav tm="0">
                                          <p:val>
                                            <p:fltVal val="0"/>
                                          </p:val>
                                        </p:tav>
                                        <p:tav tm="100000">
                                          <p:val>
                                            <p:strVal val="#ppt_w"/>
                                          </p:val>
                                        </p:tav>
                                      </p:tavLst>
                                    </p:anim>
                                    <p:anim calcmode="lin" valueType="num">
                                      <p:cBhvr>
                                        <p:cTn id="147" dur="400" fill="hold"/>
                                        <p:tgtEl>
                                          <p:spTgt spid="59"/>
                                        </p:tgtEl>
                                        <p:attrNameLst>
                                          <p:attrName>ppt_h</p:attrName>
                                        </p:attrNameLst>
                                      </p:cBhvr>
                                      <p:tavLst>
                                        <p:tav tm="0">
                                          <p:val>
                                            <p:fltVal val="0"/>
                                          </p:val>
                                        </p:tav>
                                        <p:tav tm="100000">
                                          <p:val>
                                            <p:strVal val="#ppt_h"/>
                                          </p:val>
                                        </p:tav>
                                      </p:tavLst>
                                    </p:anim>
                                    <p:animEffect transition="in" filter="fade">
                                      <p:cBhvr>
                                        <p:cTn id="148" dur="400"/>
                                        <p:tgtEl>
                                          <p:spTgt spid="59"/>
                                        </p:tgtEl>
                                      </p:cBhvr>
                                    </p:animEffect>
                                  </p:childTnLst>
                                </p:cTn>
                              </p:par>
                            </p:childTnLst>
                          </p:cTn>
                        </p:par>
                        <p:par>
                          <p:cTn id="149" fill="hold">
                            <p:stCondLst>
                              <p:cond delay="1200"/>
                            </p:stCondLst>
                            <p:childTnLst>
                              <p:par>
                                <p:cTn id="150" presetID="53" presetClass="entr" presetSubtype="16" fill="hold" grpId="0" nodeType="afterEffect">
                                  <p:stCondLst>
                                    <p:cond delay="0"/>
                                  </p:stCondLst>
                                  <p:childTnLst>
                                    <p:set>
                                      <p:cBhvr>
                                        <p:cTn id="151" dur="1" fill="hold">
                                          <p:stCondLst>
                                            <p:cond delay="0"/>
                                          </p:stCondLst>
                                        </p:cTn>
                                        <p:tgtEl>
                                          <p:spTgt spid="62"/>
                                        </p:tgtEl>
                                        <p:attrNameLst>
                                          <p:attrName>style.visibility</p:attrName>
                                        </p:attrNameLst>
                                      </p:cBhvr>
                                      <p:to>
                                        <p:strVal val="visible"/>
                                      </p:to>
                                    </p:set>
                                    <p:anim calcmode="lin" valueType="num">
                                      <p:cBhvr>
                                        <p:cTn id="152" dur="400" fill="hold"/>
                                        <p:tgtEl>
                                          <p:spTgt spid="62"/>
                                        </p:tgtEl>
                                        <p:attrNameLst>
                                          <p:attrName>ppt_w</p:attrName>
                                        </p:attrNameLst>
                                      </p:cBhvr>
                                      <p:tavLst>
                                        <p:tav tm="0">
                                          <p:val>
                                            <p:fltVal val="0"/>
                                          </p:val>
                                        </p:tav>
                                        <p:tav tm="100000">
                                          <p:val>
                                            <p:strVal val="#ppt_w"/>
                                          </p:val>
                                        </p:tav>
                                      </p:tavLst>
                                    </p:anim>
                                    <p:anim calcmode="lin" valueType="num">
                                      <p:cBhvr>
                                        <p:cTn id="153" dur="400" fill="hold"/>
                                        <p:tgtEl>
                                          <p:spTgt spid="62"/>
                                        </p:tgtEl>
                                        <p:attrNameLst>
                                          <p:attrName>ppt_h</p:attrName>
                                        </p:attrNameLst>
                                      </p:cBhvr>
                                      <p:tavLst>
                                        <p:tav tm="0">
                                          <p:val>
                                            <p:fltVal val="0"/>
                                          </p:val>
                                        </p:tav>
                                        <p:tav tm="100000">
                                          <p:val>
                                            <p:strVal val="#ppt_h"/>
                                          </p:val>
                                        </p:tav>
                                      </p:tavLst>
                                    </p:anim>
                                    <p:animEffect transition="in" filter="fade">
                                      <p:cBhvr>
                                        <p:cTn id="154" dur="400"/>
                                        <p:tgtEl>
                                          <p:spTgt spid="62"/>
                                        </p:tgtEl>
                                      </p:cBhvr>
                                    </p:animEffect>
                                  </p:childTnLst>
                                </p:cTn>
                              </p:par>
                            </p:childTnLst>
                          </p:cTn>
                        </p:par>
                        <p:par>
                          <p:cTn id="155" fill="hold">
                            <p:stCondLst>
                              <p:cond delay="1600"/>
                            </p:stCondLst>
                            <p:childTnLst>
                              <p:par>
                                <p:cTn id="156" presetID="22" presetClass="entr" presetSubtype="1" fill="hold" nodeType="afterEffect">
                                  <p:stCondLst>
                                    <p:cond delay="0"/>
                                  </p:stCondLst>
                                  <p:childTnLst>
                                    <p:set>
                                      <p:cBhvr>
                                        <p:cTn id="157" dur="1" fill="hold">
                                          <p:stCondLst>
                                            <p:cond delay="0"/>
                                          </p:stCondLst>
                                        </p:cTn>
                                        <p:tgtEl>
                                          <p:spTgt spid="58"/>
                                        </p:tgtEl>
                                        <p:attrNameLst>
                                          <p:attrName>style.visibility</p:attrName>
                                        </p:attrNameLst>
                                      </p:cBhvr>
                                      <p:to>
                                        <p:strVal val="visible"/>
                                      </p:to>
                                    </p:set>
                                    <p:animEffect transition="in" filter="wipe(up)">
                                      <p:cBhvr>
                                        <p:cTn id="158" dur="400"/>
                                        <p:tgtEl>
                                          <p:spTgt spid="58"/>
                                        </p:tgtEl>
                                      </p:cBhvr>
                                    </p:animEffect>
                                  </p:childTnLst>
                                </p:cTn>
                              </p:par>
                            </p:childTnLst>
                          </p:cTn>
                        </p:par>
                        <p:par>
                          <p:cTn id="159" fill="hold">
                            <p:stCondLst>
                              <p:cond delay="2000"/>
                            </p:stCondLst>
                            <p:childTnLst>
                              <p:par>
                                <p:cTn id="160" presetID="53" presetClass="entr" presetSubtype="16" fill="hold" grpId="0" nodeType="afterEffect">
                                  <p:stCondLst>
                                    <p:cond delay="0"/>
                                  </p:stCondLst>
                                  <p:childTnLst>
                                    <p:set>
                                      <p:cBhvr>
                                        <p:cTn id="161" dur="1" fill="hold">
                                          <p:stCondLst>
                                            <p:cond delay="0"/>
                                          </p:stCondLst>
                                        </p:cTn>
                                        <p:tgtEl>
                                          <p:spTgt spid="60"/>
                                        </p:tgtEl>
                                        <p:attrNameLst>
                                          <p:attrName>style.visibility</p:attrName>
                                        </p:attrNameLst>
                                      </p:cBhvr>
                                      <p:to>
                                        <p:strVal val="visible"/>
                                      </p:to>
                                    </p:set>
                                    <p:anim calcmode="lin" valueType="num">
                                      <p:cBhvr>
                                        <p:cTn id="162" dur="400" fill="hold"/>
                                        <p:tgtEl>
                                          <p:spTgt spid="60"/>
                                        </p:tgtEl>
                                        <p:attrNameLst>
                                          <p:attrName>ppt_w</p:attrName>
                                        </p:attrNameLst>
                                      </p:cBhvr>
                                      <p:tavLst>
                                        <p:tav tm="0">
                                          <p:val>
                                            <p:fltVal val="0"/>
                                          </p:val>
                                        </p:tav>
                                        <p:tav tm="100000">
                                          <p:val>
                                            <p:strVal val="#ppt_w"/>
                                          </p:val>
                                        </p:tav>
                                      </p:tavLst>
                                    </p:anim>
                                    <p:anim calcmode="lin" valueType="num">
                                      <p:cBhvr>
                                        <p:cTn id="163" dur="400" fill="hold"/>
                                        <p:tgtEl>
                                          <p:spTgt spid="60"/>
                                        </p:tgtEl>
                                        <p:attrNameLst>
                                          <p:attrName>ppt_h</p:attrName>
                                        </p:attrNameLst>
                                      </p:cBhvr>
                                      <p:tavLst>
                                        <p:tav tm="0">
                                          <p:val>
                                            <p:fltVal val="0"/>
                                          </p:val>
                                        </p:tav>
                                        <p:tav tm="100000">
                                          <p:val>
                                            <p:strVal val="#ppt_h"/>
                                          </p:val>
                                        </p:tav>
                                      </p:tavLst>
                                    </p:anim>
                                    <p:animEffect transition="in" filter="fade">
                                      <p:cBhvr>
                                        <p:cTn id="164" dur="400"/>
                                        <p:tgtEl>
                                          <p:spTgt spid="60"/>
                                        </p:tgtEl>
                                      </p:cBhvr>
                                    </p:animEffect>
                                  </p:childTnLst>
                                </p:cTn>
                              </p:par>
                              <p:par>
                                <p:cTn id="165" presetID="42" presetClass="entr" presetSubtype="0" fill="hold" grpId="0" nodeType="withEffect">
                                  <p:stCondLst>
                                    <p:cond delay="0"/>
                                  </p:stCondLst>
                                  <p:childTnLst>
                                    <p:set>
                                      <p:cBhvr>
                                        <p:cTn id="166" dur="1" fill="hold">
                                          <p:stCondLst>
                                            <p:cond delay="0"/>
                                          </p:stCondLst>
                                        </p:cTn>
                                        <p:tgtEl>
                                          <p:spTgt spid="63"/>
                                        </p:tgtEl>
                                        <p:attrNameLst>
                                          <p:attrName>style.visibility</p:attrName>
                                        </p:attrNameLst>
                                      </p:cBhvr>
                                      <p:to>
                                        <p:strVal val="visible"/>
                                      </p:to>
                                    </p:set>
                                    <p:animEffect transition="in" filter="fade">
                                      <p:cBhvr>
                                        <p:cTn id="167" dur="1000"/>
                                        <p:tgtEl>
                                          <p:spTgt spid="63"/>
                                        </p:tgtEl>
                                      </p:cBhvr>
                                    </p:animEffect>
                                    <p:anim calcmode="lin" valueType="num">
                                      <p:cBhvr>
                                        <p:cTn id="168" dur="1000" fill="hold"/>
                                        <p:tgtEl>
                                          <p:spTgt spid="63"/>
                                        </p:tgtEl>
                                        <p:attrNameLst>
                                          <p:attrName>ppt_x</p:attrName>
                                        </p:attrNameLst>
                                      </p:cBhvr>
                                      <p:tavLst>
                                        <p:tav tm="0">
                                          <p:val>
                                            <p:strVal val="#ppt_x"/>
                                          </p:val>
                                        </p:tav>
                                        <p:tav tm="100000">
                                          <p:val>
                                            <p:strVal val="#ppt_x"/>
                                          </p:val>
                                        </p:tav>
                                      </p:tavLst>
                                    </p:anim>
                                    <p:anim calcmode="lin" valueType="num">
                                      <p:cBhvr>
                                        <p:cTn id="169" dur="1000" fill="hold"/>
                                        <p:tgtEl>
                                          <p:spTgt spid="63"/>
                                        </p:tgtEl>
                                        <p:attrNameLst>
                                          <p:attrName>ppt_y</p:attrName>
                                        </p:attrNameLst>
                                      </p:cBhvr>
                                      <p:tavLst>
                                        <p:tav tm="0">
                                          <p:val>
                                            <p:strVal val="#ppt_y+.1"/>
                                          </p:val>
                                        </p:tav>
                                        <p:tav tm="100000">
                                          <p:val>
                                            <p:strVal val="#ppt_y"/>
                                          </p:val>
                                        </p:tav>
                                      </p:tavLst>
                                    </p:anim>
                                  </p:childTnLst>
                                </p:cTn>
                              </p:par>
                              <p:par>
                                <p:cTn id="170" presetID="47" presetClass="entr" presetSubtype="0" fill="hold" grpId="0" nodeType="withEffect">
                                  <p:stCondLst>
                                    <p:cond delay="0"/>
                                  </p:stCondLst>
                                  <p:childTnLst>
                                    <p:set>
                                      <p:cBhvr>
                                        <p:cTn id="171" dur="1" fill="hold">
                                          <p:stCondLst>
                                            <p:cond delay="0"/>
                                          </p:stCondLst>
                                        </p:cTn>
                                        <p:tgtEl>
                                          <p:spTgt spid="18"/>
                                        </p:tgtEl>
                                        <p:attrNameLst>
                                          <p:attrName>style.visibility</p:attrName>
                                        </p:attrNameLst>
                                      </p:cBhvr>
                                      <p:to>
                                        <p:strVal val="visible"/>
                                      </p:to>
                                    </p:set>
                                    <p:animEffect transition="in" filter="fade">
                                      <p:cBhvr>
                                        <p:cTn id="172" dur="1000"/>
                                        <p:tgtEl>
                                          <p:spTgt spid="18"/>
                                        </p:tgtEl>
                                      </p:cBhvr>
                                    </p:animEffect>
                                    <p:anim calcmode="lin" valueType="num">
                                      <p:cBhvr>
                                        <p:cTn id="173" dur="1000" fill="hold"/>
                                        <p:tgtEl>
                                          <p:spTgt spid="18"/>
                                        </p:tgtEl>
                                        <p:attrNameLst>
                                          <p:attrName>ppt_x</p:attrName>
                                        </p:attrNameLst>
                                      </p:cBhvr>
                                      <p:tavLst>
                                        <p:tav tm="0">
                                          <p:val>
                                            <p:strVal val="#ppt_x"/>
                                          </p:val>
                                        </p:tav>
                                        <p:tav tm="100000">
                                          <p:val>
                                            <p:strVal val="#ppt_x"/>
                                          </p:val>
                                        </p:tav>
                                      </p:tavLst>
                                    </p:anim>
                                    <p:anim calcmode="lin" valueType="num">
                                      <p:cBhvr>
                                        <p:cTn id="17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nodeType="clickEffect">
                                  <p:stCondLst>
                                    <p:cond delay="0"/>
                                  </p:stCondLst>
                                  <p:childTnLst>
                                    <p:set>
                                      <p:cBhvr>
                                        <p:cTn id="178" dur="1" fill="hold">
                                          <p:stCondLst>
                                            <p:cond delay="0"/>
                                          </p:stCondLst>
                                        </p:cTn>
                                        <p:tgtEl>
                                          <p:spTgt spid="19"/>
                                        </p:tgtEl>
                                        <p:attrNameLst>
                                          <p:attrName>style.visibility</p:attrName>
                                        </p:attrNameLst>
                                      </p:cBhvr>
                                      <p:to>
                                        <p:strVal val="visible"/>
                                      </p:to>
                                    </p:set>
                                    <p:animEffect transition="in" filter="wipe(left)">
                                      <p:cBhvr>
                                        <p:cTn id="179" dur="400"/>
                                        <p:tgtEl>
                                          <p:spTgt spid="19"/>
                                        </p:tgtEl>
                                      </p:cBhvr>
                                    </p:animEffect>
                                  </p:childTnLst>
                                </p:cTn>
                              </p:par>
                            </p:childTnLst>
                          </p:cTn>
                        </p:par>
                        <p:par>
                          <p:cTn id="180" fill="hold">
                            <p:stCondLst>
                              <p:cond delay="400"/>
                            </p:stCondLst>
                            <p:childTnLst>
                              <p:par>
                                <p:cTn id="181" presetID="53" presetClass="entr" presetSubtype="16" fill="hold" grpId="0" nodeType="afterEffect">
                                  <p:stCondLst>
                                    <p:cond delay="0"/>
                                  </p:stCondLst>
                                  <p:childTnLst>
                                    <p:set>
                                      <p:cBhvr>
                                        <p:cTn id="182" dur="1" fill="hold">
                                          <p:stCondLst>
                                            <p:cond delay="0"/>
                                          </p:stCondLst>
                                        </p:cTn>
                                        <p:tgtEl>
                                          <p:spTgt spid="54"/>
                                        </p:tgtEl>
                                        <p:attrNameLst>
                                          <p:attrName>style.visibility</p:attrName>
                                        </p:attrNameLst>
                                      </p:cBhvr>
                                      <p:to>
                                        <p:strVal val="visible"/>
                                      </p:to>
                                    </p:set>
                                    <p:anim calcmode="lin" valueType="num">
                                      <p:cBhvr>
                                        <p:cTn id="183" dur="400" fill="hold"/>
                                        <p:tgtEl>
                                          <p:spTgt spid="54"/>
                                        </p:tgtEl>
                                        <p:attrNameLst>
                                          <p:attrName>ppt_w</p:attrName>
                                        </p:attrNameLst>
                                      </p:cBhvr>
                                      <p:tavLst>
                                        <p:tav tm="0">
                                          <p:val>
                                            <p:fltVal val="0"/>
                                          </p:val>
                                        </p:tav>
                                        <p:tav tm="100000">
                                          <p:val>
                                            <p:strVal val="#ppt_w"/>
                                          </p:val>
                                        </p:tav>
                                      </p:tavLst>
                                    </p:anim>
                                    <p:anim calcmode="lin" valueType="num">
                                      <p:cBhvr>
                                        <p:cTn id="184" dur="400" fill="hold"/>
                                        <p:tgtEl>
                                          <p:spTgt spid="54"/>
                                        </p:tgtEl>
                                        <p:attrNameLst>
                                          <p:attrName>ppt_h</p:attrName>
                                        </p:attrNameLst>
                                      </p:cBhvr>
                                      <p:tavLst>
                                        <p:tav tm="0">
                                          <p:val>
                                            <p:fltVal val="0"/>
                                          </p:val>
                                        </p:tav>
                                        <p:tav tm="100000">
                                          <p:val>
                                            <p:strVal val="#ppt_h"/>
                                          </p:val>
                                        </p:tav>
                                      </p:tavLst>
                                    </p:anim>
                                    <p:animEffect transition="in" filter="fade">
                                      <p:cBhvr>
                                        <p:cTn id="185" dur="400"/>
                                        <p:tgtEl>
                                          <p:spTgt spid="54"/>
                                        </p:tgtEl>
                                      </p:cBhvr>
                                    </p:animEffect>
                                  </p:childTnLst>
                                </p:cTn>
                              </p:par>
                            </p:childTnLst>
                          </p:cTn>
                        </p:par>
                        <p:par>
                          <p:cTn id="186" fill="hold">
                            <p:stCondLst>
                              <p:cond delay="800"/>
                            </p:stCondLst>
                            <p:childTnLst>
                              <p:par>
                                <p:cTn id="187" presetID="53" presetClass="entr" presetSubtype="16" fill="hold" grpId="0" nodeType="afterEffect">
                                  <p:stCondLst>
                                    <p:cond delay="0"/>
                                  </p:stCondLst>
                                  <p:childTnLst>
                                    <p:set>
                                      <p:cBhvr>
                                        <p:cTn id="188" dur="1" fill="hold">
                                          <p:stCondLst>
                                            <p:cond delay="0"/>
                                          </p:stCondLst>
                                        </p:cTn>
                                        <p:tgtEl>
                                          <p:spTgt spid="52"/>
                                        </p:tgtEl>
                                        <p:attrNameLst>
                                          <p:attrName>style.visibility</p:attrName>
                                        </p:attrNameLst>
                                      </p:cBhvr>
                                      <p:to>
                                        <p:strVal val="visible"/>
                                      </p:to>
                                    </p:set>
                                    <p:anim calcmode="lin" valueType="num">
                                      <p:cBhvr>
                                        <p:cTn id="189" dur="400" fill="hold"/>
                                        <p:tgtEl>
                                          <p:spTgt spid="52"/>
                                        </p:tgtEl>
                                        <p:attrNameLst>
                                          <p:attrName>ppt_w</p:attrName>
                                        </p:attrNameLst>
                                      </p:cBhvr>
                                      <p:tavLst>
                                        <p:tav tm="0">
                                          <p:val>
                                            <p:fltVal val="0"/>
                                          </p:val>
                                        </p:tav>
                                        <p:tav tm="100000">
                                          <p:val>
                                            <p:strVal val="#ppt_w"/>
                                          </p:val>
                                        </p:tav>
                                      </p:tavLst>
                                    </p:anim>
                                    <p:anim calcmode="lin" valueType="num">
                                      <p:cBhvr>
                                        <p:cTn id="190" dur="400" fill="hold"/>
                                        <p:tgtEl>
                                          <p:spTgt spid="52"/>
                                        </p:tgtEl>
                                        <p:attrNameLst>
                                          <p:attrName>ppt_h</p:attrName>
                                        </p:attrNameLst>
                                      </p:cBhvr>
                                      <p:tavLst>
                                        <p:tav tm="0">
                                          <p:val>
                                            <p:fltVal val="0"/>
                                          </p:val>
                                        </p:tav>
                                        <p:tav tm="100000">
                                          <p:val>
                                            <p:strVal val="#ppt_h"/>
                                          </p:val>
                                        </p:tav>
                                      </p:tavLst>
                                    </p:anim>
                                    <p:animEffect transition="in" filter="fade">
                                      <p:cBhvr>
                                        <p:cTn id="191" dur="400"/>
                                        <p:tgtEl>
                                          <p:spTgt spid="52"/>
                                        </p:tgtEl>
                                      </p:cBhvr>
                                    </p:animEffect>
                                  </p:childTnLst>
                                </p:cTn>
                              </p:par>
                            </p:childTnLst>
                          </p:cTn>
                        </p:par>
                        <p:par>
                          <p:cTn id="192" fill="hold">
                            <p:stCondLst>
                              <p:cond delay="1200"/>
                            </p:stCondLst>
                            <p:childTnLst>
                              <p:par>
                                <p:cTn id="193" presetID="53" presetClass="entr" presetSubtype="16" fill="hold" grpId="0" nodeType="afterEffect">
                                  <p:stCondLst>
                                    <p:cond delay="0"/>
                                  </p:stCondLst>
                                  <p:childTnLst>
                                    <p:set>
                                      <p:cBhvr>
                                        <p:cTn id="194" dur="1" fill="hold">
                                          <p:stCondLst>
                                            <p:cond delay="0"/>
                                          </p:stCondLst>
                                        </p:cTn>
                                        <p:tgtEl>
                                          <p:spTgt spid="55"/>
                                        </p:tgtEl>
                                        <p:attrNameLst>
                                          <p:attrName>style.visibility</p:attrName>
                                        </p:attrNameLst>
                                      </p:cBhvr>
                                      <p:to>
                                        <p:strVal val="visible"/>
                                      </p:to>
                                    </p:set>
                                    <p:anim calcmode="lin" valueType="num">
                                      <p:cBhvr>
                                        <p:cTn id="195" dur="400" fill="hold"/>
                                        <p:tgtEl>
                                          <p:spTgt spid="55"/>
                                        </p:tgtEl>
                                        <p:attrNameLst>
                                          <p:attrName>ppt_w</p:attrName>
                                        </p:attrNameLst>
                                      </p:cBhvr>
                                      <p:tavLst>
                                        <p:tav tm="0">
                                          <p:val>
                                            <p:fltVal val="0"/>
                                          </p:val>
                                        </p:tav>
                                        <p:tav tm="100000">
                                          <p:val>
                                            <p:strVal val="#ppt_w"/>
                                          </p:val>
                                        </p:tav>
                                      </p:tavLst>
                                    </p:anim>
                                    <p:anim calcmode="lin" valueType="num">
                                      <p:cBhvr>
                                        <p:cTn id="196" dur="400" fill="hold"/>
                                        <p:tgtEl>
                                          <p:spTgt spid="55"/>
                                        </p:tgtEl>
                                        <p:attrNameLst>
                                          <p:attrName>ppt_h</p:attrName>
                                        </p:attrNameLst>
                                      </p:cBhvr>
                                      <p:tavLst>
                                        <p:tav tm="0">
                                          <p:val>
                                            <p:fltVal val="0"/>
                                          </p:val>
                                        </p:tav>
                                        <p:tav tm="100000">
                                          <p:val>
                                            <p:strVal val="#ppt_h"/>
                                          </p:val>
                                        </p:tav>
                                      </p:tavLst>
                                    </p:anim>
                                    <p:animEffect transition="in" filter="fade">
                                      <p:cBhvr>
                                        <p:cTn id="197" dur="400"/>
                                        <p:tgtEl>
                                          <p:spTgt spid="55"/>
                                        </p:tgtEl>
                                      </p:cBhvr>
                                    </p:animEffect>
                                  </p:childTnLst>
                                </p:cTn>
                              </p:par>
                            </p:childTnLst>
                          </p:cTn>
                        </p:par>
                        <p:par>
                          <p:cTn id="198" fill="hold">
                            <p:stCondLst>
                              <p:cond delay="1600"/>
                            </p:stCondLst>
                            <p:childTnLst>
                              <p:par>
                                <p:cTn id="199" presetID="22" presetClass="entr" presetSubtype="1" fill="hold" nodeType="afterEffect">
                                  <p:stCondLst>
                                    <p:cond delay="0"/>
                                  </p:stCondLst>
                                  <p:childTnLst>
                                    <p:set>
                                      <p:cBhvr>
                                        <p:cTn id="200" dur="1" fill="hold">
                                          <p:stCondLst>
                                            <p:cond delay="0"/>
                                          </p:stCondLst>
                                        </p:cTn>
                                        <p:tgtEl>
                                          <p:spTgt spid="50"/>
                                        </p:tgtEl>
                                        <p:attrNameLst>
                                          <p:attrName>style.visibility</p:attrName>
                                        </p:attrNameLst>
                                      </p:cBhvr>
                                      <p:to>
                                        <p:strVal val="visible"/>
                                      </p:to>
                                    </p:set>
                                    <p:animEffect transition="in" filter="wipe(up)">
                                      <p:cBhvr>
                                        <p:cTn id="201" dur="400"/>
                                        <p:tgtEl>
                                          <p:spTgt spid="50"/>
                                        </p:tgtEl>
                                      </p:cBhvr>
                                    </p:animEffect>
                                  </p:childTnLst>
                                </p:cTn>
                              </p:par>
                            </p:childTnLst>
                          </p:cTn>
                        </p:par>
                        <p:par>
                          <p:cTn id="202" fill="hold">
                            <p:stCondLst>
                              <p:cond delay="2000"/>
                            </p:stCondLst>
                            <p:childTnLst>
                              <p:par>
                                <p:cTn id="203" presetID="53" presetClass="entr" presetSubtype="16" fill="hold" grpId="0" nodeType="afterEffect">
                                  <p:stCondLst>
                                    <p:cond delay="0"/>
                                  </p:stCondLst>
                                  <p:childTnLst>
                                    <p:set>
                                      <p:cBhvr>
                                        <p:cTn id="204" dur="1" fill="hold">
                                          <p:stCondLst>
                                            <p:cond delay="0"/>
                                          </p:stCondLst>
                                        </p:cTn>
                                        <p:tgtEl>
                                          <p:spTgt spid="53"/>
                                        </p:tgtEl>
                                        <p:attrNameLst>
                                          <p:attrName>style.visibility</p:attrName>
                                        </p:attrNameLst>
                                      </p:cBhvr>
                                      <p:to>
                                        <p:strVal val="visible"/>
                                      </p:to>
                                    </p:set>
                                    <p:anim calcmode="lin" valueType="num">
                                      <p:cBhvr>
                                        <p:cTn id="205" dur="400" fill="hold"/>
                                        <p:tgtEl>
                                          <p:spTgt spid="53"/>
                                        </p:tgtEl>
                                        <p:attrNameLst>
                                          <p:attrName>ppt_w</p:attrName>
                                        </p:attrNameLst>
                                      </p:cBhvr>
                                      <p:tavLst>
                                        <p:tav tm="0">
                                          <p:val>
                                            <p:fltVal val="0"/>
                                          </p:val>
                                        </p:tav>
                                        <p:tav tm="100000">
                                          <p:val>
                                            <p:strVal val="#ppt_w"/>
                                          </p:val>
                                        </p:tav>
                                      </p:tavLst>
                                    </p:anim>
                                    <p:anim calcmode="lin" valueType="num">
                                      <p:cBhvr>
                                        <p:cTn id="206" dur="400" fill="hold"/>
                                        <p:tgtEl>
                                          <p:spTgt spid="53"/>
                                        </p:tgtEl>
                                        <p:attrNameLst>
                                          <p:attrName>ppt_h</p:attrName>
                                        </p:attrNameLst>
                                      </p:cBhvr>
                                      <p:tavLst>
                                        <p:tav tm="0">
                                          <p:val>
                                            <p:fltVal val="0"/>
                                          </p:val>
                                        </p:tav>
                                        <p:tav tm="100000">
                                          <p:val>
                                            <p:strVal val="#ppt_h"/>
                                          </p:val>
                                        </p:tav>
                                      </p:tavLst>
                                    </p:anim>
                                    <p:animEffect transition="in" filter="fade">
                                      <p:cBhvr>
                                        <p:cTn id="207" dur="400"/>
                                        <p:tgtEl>
                                          <p:spTgt spid="53"/>
                                        </p:tgtEl>
                                      </p:cBhvr>
                                    </p:animEffect>
                                  </p:childTnLst>
                                </p:cTn>
                              </p:par>
                              <p:par>
                                <p:cTn id="208" presetID="47" presetClass="entr" presetSubtype="0" fill="hold" grpId="0" nodeType="withEffect">
                                  <p:stCondLst>
                                    <p:cond delay="0"/>
                                  </p:stCondLst>
                                  <p:childTnLst>
                                    <p:set>
                                      <p:cBhvr>
                                        <p:cTn id="209" dur="1" fill="hold">
                                          <p:stCondLst>
                                            <p:cond delay="0"/>
                                          </p:stCondLst>
                                        </p:cTn>
                                        <p:tgtEl>
                                          <p:spTgt spid="56"/>
                                        </p:tgtEl>
                                        <p:attrNameLst>
                                          <p:attrName>style.visibility</p:attrName>
                                        </p:attrNameLst>
                                      </p:cBhvr>
                                      <p:to>
                                        <p:strVal val="visible"/>
                                      </p:to>
                                    </p:set>
                                    <p:animEffect transition="in" filter="fade">
                                      <p:cBhvr>
                                        <p:cTn id="210" dur="1000"/>
                                        <p:tgtEl>
                                          <p:spTgt spid="56"/>
                                        </p:tgtEl>
                                      </p:cBhvr>
                                    </p:animEffect>
                                    <p:anim calcmode="lin" valueType="num">
                                      <p:cBhvr>
                                        <p:cTn id="211" dur="1000" fill="hold"/>
                                        <p:tgtEl>
                                          <p:spTgt spid="56"/>
                                        </p:tgtEl>
                                        <p:attrNameLst>
                                          <p:attrName>ppt_x</p:attrName>
                                        </p:attrNameLst>
                                      </p:cBhvr>
                                      <p:tavLst>
                                        <p:tav tm="0">
                                          <p:val>
                                            <p:strVal val="#ppt_x"/>
                                          </p:val>
                                        </p:tav>
                                        <p:tav tm="100000">
                                          <p:val>
                                            <p:strVal val="#ppt_x"/>
                                          </p:val>
                                        </p:tav>
                                      </p:tavLst>
                                    </p:anim>
                                    <p:anim calcmode="lin" valueType="num">
                                      <p:cBhvr>
                                        <p:cTn id="212" dur="1000" fill="hold"/>
                                        <p:tgtEl>
                                          <p:spTgt spid="56"/>
                                        </p:tgtEl>
                                        <p:attrNameLst>
                                          <p:attrName>ppt_y</p:attrName>
                                        </p:attrNameLst>
                                      </p:cBhvr>
                                      <p:tavLst>
                                        <p:tav tm="0">
                                          <p:val>
                                            <p:strVal val="#ppt_y-.1"/>
                                          </p:val>
                                        </p:tav>
                                        <p:tav tm="100000">
                                          <p:val>
                                            <p:strVal val="#ppt_y"/>
                                          </p:val>
                                        </p:tav>
                                      </p:tavLst>
                                    </p:anim>
                                  </p:childTnLst>
                                </p:cTn>
                              </p:par>
                              <p:par>
                                <p:cTn id="213" presetID="42" presetClass="entr" presetSubtype="0" fill="hold" grpId="0" nodeType="withEffect">
                                  <p:stCondLst>
                                    <p:cond delay="0"/>
                                  </p:stCondLst>
                                  <p:childTnLst>
                                    <p:set>
                                      <p:cBhvr>
                                        <p:cTn id="214" dur="1" fill="hold">
                                          <p:stCondLst>
                                            <p:cond delay="0"/>
                                          </p:stCondLst>
                                        </p:cTn>
                                        <p:tgtEl>
                                          <p:spTgt spid="57"/>
                                        </p:tgtEl>
                                        <p:attrNameLst>
                                          <p:attrName>style.visibility</p:attrName>
                                        </p:attrNameLst>
                                      </p:cBhvr>
                                      <p:to>
                                        <p:strVal val="visible"/>
                                      </p:to>
                                    </p:set>
                                    <p:animEffect transition="in" filter="fade">
                                      <p:cBhvr>
                                        <p:cTn id="215" dur="1000"/>
                                        <p:tgtEl>
                                          <p:spTgt spid="57"/>
                                        </p:tgtEl>
                                      </p:cBhvr>
                                    </p:animEffect>
                                    <p:anim calcmode="lin" valueType="num">
                                      <p:cBhvr>
                                        <p:cTn id="216" dur="1000" fill="hold"/>
                                        <p:tgtEl>
                                          <p:spTgt spid="57"/>
                                        </p:tgtEl>
                                        <p:attrNameLst>
                                          <p:attrName>ppt_x</p:attrName>
                                        </p:attrNameLst>
                                      </p:cBhvr>
                                      <p:tavLst>
                                        <p:tav tm="0">
                                          <p:val>
                                            <p:strVal val="#ppt_x"/>
                                          </p:val>
                                        </p:tav>
                                        <p:tav tm="100000">
                                          <p:val>
                                            <p:strVal val="#ppt_x"/>
                                          </p:val>
                                        </p:tav>
                                      </p:tavLst>
                                    </p:anim>
                                    <p:anim calcmode="lin" valueType="num">
                                      <p:cBhvr>
                                        <p:cTn id="217"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8" grpId="0" animBg="1"/>
      <p:bldP spid="29" grpId="0" animBg="1"/>
      <p:bldP spid="30" grpId="0" animBg="1"/>
      <p:bldP spid="31" grpId="0" animBg="1"/>
      <p:bldP spid="32" grpId="0"/>
      <p:bldP spid="33" grpId="0"/>
      <p:bldP spid="35" grpId="0" animBg="1"/>
      <p:bldP spid="36" grpId="0" animBg="1"/>
      <p:bldP spid="37" grpId="0" animBg="1"/>
      <p:bldP spid="38" grpId="0" animBg="1"/>
      <p:bldP spid="40" grpId="0"/>
      <p:bldP spid="43" grpId="0" animBg="1"/>
      <p:bldP spid="44" grpId="0" animBg="1"/>
      <p:bldP spid="45" grpId="0" animBg="1"/>
      <p:bldP spid="46" grpId="0" animBg="1"/>
      <p:bldP spid="47" grpId="0"/>
      <p:bldP spid="48" grpId="0"/>
      <p:bldP spid="52" grpId="0" animBg="1"/>
      <p:bldP spid="53" grpId="0" animBg="1"/>
      <p:bldP spid="54" grpId="0" animBg="1"/>
      <p:bldP spid="55" grpId="0" animBg="1"/>
      <p:bldP spid="56" grpId="0"/>
      <p:bldP spid="57" grpId="0"/>
      <p:bldP spid="59" grpId="0" animBg="1"/>
      <p:bldP spid="60" grpId="0" animBg="1"/>
      <p:bldP spid="61" grpId="0" animBg="1"/>
      <p:bldP spid="62" grpId="0" animBg="1"/>
      <p:bldP spid="6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pic>
        <p:nvPicPr>
          <p:cNvPr id="4" name="Graphic 3" descr="Online meeting with solid fill">
            <a:extLst>
              <a:ext uri="{FF2B5EF4-FFF2-40B4-BE49-F238E27FC236}">
                <a16:creationId xmlns:a16="http://schemas.microsoft.com/office/drawing/2014/main" id="{244D9E88-EEDB-7BC3-E917-86E7DBC0CD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1403" y="4637195"/>
            <a:ext cx="640080" cy="640080"/>
          </a:xfrm>
          <a:prstGeom prst="rect">
            <a:avLst/>
          </a:prstGeom>
        </p:spPr>
      </p:pic>
      <p:pic>
        <p:nvPicPr>
          <p:cNvPr id="6" name="Graphic 5" descr="Board Of Directors with solid fill">
            <a:extLst>
              <a:ext uri="{FF2B5EF4-FFF2-40B4-BE49-F238E27FC236}">
                <a16:creationId xmlns:a16="http://schemas.microsoft.com/office/drawing/2014/main" id="{284F4796-BD55-481B-5F4C-E09CA95583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873" y="3761726"/>
            <a:ext cx="640080" cy="640080"/>
          </a:xfrm>
          <a:prstGeom prst="rect">
            <a:avLst/>
          </a:prstGeom>
        </p:spPr>
      </p:pic>
      <p:pic>
        <p:nvPicPr>
          <p:cNvPr id="15" name="Graphic 14" descr="Customer review with solid fill">
            <a:extLst>
              <a:ext uri="{FF2B5EF4-FFF2-40B4-BE49-F238E27FC236}">
                <a16:creationId xmlns:a16="http://schemas.microsoft.com/office/drawing/2014/main" id="{513143A0-E99D-CD53-3235-CC45C294C4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1403" y="2885152"/>
            <a:ext cx="640080" cy="640080"/>
          </a:xfrm>
          <a:prstGeom prst="rect">
            <a:avLst/>
          </a:prstGeom>
        </p:spPr>
      </p:pic>
      <p:pic>
        <p:nvPicPr>
          <p:cNvPr id="8" name="Graphic 7" descr="Clipboard Ticked with solid fill">
            <a:extLst>
              <a:ext uri="{FF2B5EF4-FFF2-40B4-BE49-F238E27FC236}">
                <a16:creationId xmlns:a16="http://schemas.microsoft.com/office/drawing/2014/main" id="{5E017170-D678-D4A8-428F-3D7E827B2D5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9873" y="1959586"/>
            <a:ext cx="640080" cy="640080"/>
          </a:xfrm>
          <a:prstGeom prst="rect">
            <a:avLst/>
          </a:prstGeom>
        </p:spPr>
      </p:pic>
      <p:pic>
        <p:nvPicPr>
          <p:cNvPr id="11" name="Graphic 10" descr="Connections with solid fill">
            <a:extLst>
              <a:ext uri="{FF2B5EF4-FFF2-40B4-BE49-F238E27FC236}">
                <a16:creationId xmlns:a16="http://schemas.microsoft.com/office/drawing/2014/main" id="{F209AB33-B18E-C2E5-3108-0D274E0D1FF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9873" y="1044732"/>
            <a:ext cx="640080" cy="640080"/>
          </a:xfrm>
          <a:prstGeom prst="rect">
            <a:avLst/>
          </a:prstGeom>
        </p:spPr>
      </p:pic>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ABD6D1D-9BE7-4B6A-B4D1-FD497C782274}" type="datetime1">
              <a:rPr kumimoji="0" lang="de-DE" sz="900" b="0" i="0" u="none" strike="noStrike" kern="1200" cap="none" spc="0" normalizeH="0" baseline="0" noProof="0" smtClean="0">
                <a:ln>
                  <a:noFill/>
                </a:ln>
                <a:solidFill>
                  <a:srgbClr val="2E4186"/>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18.05.2022</a:t>
            </a:fld>
            <a:endParaRPr kumimoji="0" lang="de-DE" sz="900" b="0" i="0" u="none" strike="noStrike" kern="1200" cap="none" spc="0" normalizeH="0" baseline="0" noProof="0" dirty="0">
              <a:ln>
                <a:noFill/>
              </a:ln>
              <a:solidFill>
                <a:srgbClr val="2E4186"/>
              </a:solidFill>
              <a:effectLst/>
              <a:uLnTx/>
              <a:uFillTx/>
              <a:latin typeface="Calibri" panose="020F0502020204030204"/>
              <a:ea typeface="+mn-ea"/>
              <a:cs typeface="+mn-cs"/>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88122"/>
            <a:ext cx="7187979"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Light" panose="020F0302020204030204"/>
                <a:ea typeface="+mn-ea"/>
                <a:cs typeface="+mn-cs"/>
              </a:rPr>
              <a:t>Building Blocks of our Teamwork</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D8A29C-259F-45D5-BFFA-A48772AC905C}" type="slidenum">
              <a:rPr kumimoji="0" lang="de-DE" sz="900" b="0" i="0" u="none" strike="noStrike" kern="1200" cap="none" spc="0" normalizeH="0" baseline="0" noProof="0" smtClean="0">
                <a:ln>
                  <a:noFill/>
                </a:ln>
                <a:solidFill>
                  <a:srgbClr val="2E4186"/>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de-DE" sz="900" b="0" i="0" u="none" strike="noStrike" kern="1200" cap="none" spc="0" normalizeH="0" baseline="0" noProof="0" dirty="0">
              <a:ln>
                <a:noFill/>
              </a:ln>
              <a:solidFill>
                <a:srgbClr val="2E4186"/>
              </a:solidFill>
              <a:effectLst/>
              <a:uLnTx/>
              <a:uFillTx/>
              <a:latin typeface="Calibri" panose="020F0502020204030204"/>
              <a:ea typeface="+mn-ea"/>
              <a:cs typeface="+mn-cs"/>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1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7948" y="3234705"/>
            <a:ext cx="406921" cy="406921"/>
          </a:xfrm>
          <a:prstGeom prst="rect">
            <a:avLst/>
          </a:prstGeom>
        </p:spPr>
      </p:pic>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56220" y="2053801"/>
            <a:ext cx="406921" cy="406921"/>
          </a:xfrm>
          <a:prstGeom prst="rect">
            <a:avLst/>
          </a:prstGeom>
        </p:spPr>
      </p:pic>
      <p:pic>
        <p:nvPicPr>
          <p:cNvPr id="59" name="Grafik 58" descr="Benutzer mit einfarbiger Füllung">
            <a:extLst>
              <a:ext uri="{FF2B5EF4-FFF2-40B4-BE49-F238E27FC236}">
                <a16:creationId xmlns:a16="http://schemas.microsoft.com/office/drawing/2014/main" id="{832E687E-297F-D565-971F-3155D867614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43734" y="4415609"/>
            <a:ext cx="406921" cy="406921"/>
          </a:xfrm>
          <a:prstGeom prst="rect">
            <a:avLst/>
          </a:prstGeom>
        </p:spPr>
      </p:pic>
      <p:pic>
        <p:nvPicPr>
          <p:cNvPr id="17" name="Grafik 16" descr="Verwaltungsrat Silhouette">
            <a:extLst>
              <a:ext uri="{FF2B5EF4-FFF2-40B4-BE49-F238E27FC236}">
                <a16:creationId xmlns:a16="http://schemas.microsoft.com/office/drawing/2014/main" id="{0CA78C04-D303-CD63-067A-20628C90807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90827" y="3772596"/>
            <a:ext cx="640080" cy="640080"/>
          </a:xfrm>
          <a:prstGeom prst="rect">
            <a:avLst/>
          </a:prstGeom>
        </p:spPr>
      </p:pic>
      <p:pic>
        <p:nvPicPr>
          <p:cNvPr id="21" name="Grafik 20" descr="Klemmbrett abgehakt Silhouette">
            <a:extLst>
              <a:ext uri="{FF2B5EF4-FFF2-40B4-BE49-F238E27FC236}">
                <a16:creationId xmlns:a16="http://schemas.microsoft.com/office/drawing/2014/main" id="{E13013B3-FA2D-538A-8E72-8C1E6C6CF19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01403" y="1943568"/>
            <a:ext cx="640080" cy="640080"/>
          </a:xfrm>
          <a:prstGeom prst="rect">
            <a:avLst/>
          </a:prstGeom>
        </p:spPr>
      </p:pic>
      <p:pic>
        <p:nvPicPr>
          <p:cNvPr id="25" name="Grafik 24" descr="Verbindungen Silhouette">
            <a:extLst>
              <a:ext uri="{FF2B5EF4-FFF2-40B4-BE49-F238E27FC236}">
                <a16:creationId xmlns:a16="http://schemas.microsoft.com/office/drawing/2014/main" id="{88F46C96-FB85-E130-7ED2-4BF0E40623E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05400" y="1031559"/>
            <a:ext cx="640080" cy="640080"/>
          </a:xfrm>
          <a:prstGeom prst="rect">
            <a:avLst/>
          </a:prstGeom>
        </p:spPr>
      </p:pic>
      <p:pic>
        <p:nvPicPr>
          <p:cNvPr id="27" name="Grafik 26" descr="Kundenbewertung Silhouette">
            <a:extLst>
              <a:ext uri="{FF2B5EF4-FFF2-40B4-BE49-F238E27FC236}">
                <a16:creationId xmlns:a16="http://schemas.microsoft.com/office/drawing/2014/main" id="{47E831F7-5A95-C2BA-9070-C824013479B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901403" y="2881210"/>
            <a:ext cx="640080" cy="640080"/>
          </a:xfrm>
          <a:prstGeom prst="rect">
            <a:avLst/>
          </a:prstGeom>
        </p:spPr>
      </p:pic>
      <p:pic>
        <p:nvPicPr>
          <p:cNvPr id="29" name="Grafik 28" descr="Onlinebesprechung Silhouette">
            <a:extLst>
              <a:ext uri="{FF2B5EF4-FFF2-40B4-BE49-F238E27FC236}">
                <a16:creationId xmlns:a16="http://schemas.microsoft.com/office/drawing/2014/main" id="{07E31E14-EDF8-8293-23CF-D4DB4D90850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01403" y="4620377"/>
            <a:ext cx="640080" cy="640080"/>
          </a:xfrm>
          <a:prstGeom prst="rect">
            <a:avLst/>
          </a:prstGeom>
        </p:spPr>
      </p:pic>
      <p:sp>
        <p:nvSpPr>
          <p:cNvPr id="38" name="Textfeld 37">
            <a:extLst>
              <a:ext uri="{FF2B5EF4-FFF2-40B4-BE49-F238E27FC236}">
                <a16:creationId xmlns:a16="http://schemas.microsoft.com/office/drawing/2014/main" id="{EFA675E7-A44D-4886-CF0D-2C7A94120998}"/>
              </a:ext>
            </a:extLst>
          </p:cNvPr>
          <p:cNvSpPr txBox="1"/>
          <p:nvPr/>
        </p:nvSpPr>
        <p:spPr>
          <a:xfrm>
            <a:off x="1692871" y="982267"/>
            <a:ext cx="4100097"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Staying connected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WhatsApp as main tool of communication</a:t>
            </a:r>
          </a:p>
        </p:txBody>
      </p:sp>
      <p:sp>
        <p:nvSpPr>
          <p:cNvPr id="40" name="Textfeld 39">
            <a:extLst>
              <a:ext uri="{FF2B5EF4-FFF2-40B4-BE49-F238E27FC236}">
                <a16:creationId xmlns:a16="http://schemas.microsoft.com/office/drawing/2014/main" id="{A85002B0-E05F-3AD5-AFCA-6E6B7B645552}"/>
              </a:ext>
            </a:extLst>
          </p:cNvPr>
          <p:cNvSpPr txBox="1"/>
          <p:nvPr/>
        </p:nvSpPr>
        <p:spPr>
          <a:xfrm>
            <a:off x="1692871" y="1877546"/>
            <a:ext cx="7091786"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Tracking Progress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Log each meeting via Google Docs to keep overview of to-dos and topics</a:t>
            </a:r>
          </a:p>
        </p:txBody>
      </p:sp>
      <p:sp>
        <p:nvSpPr>
          <p:cNvPr id="41" name="Textfeld 40">
            <a:extLst>
              <a:ext uri="{FF2B5EF4-FFF2-40B4-BE49-F238E27FC236}">
                <a16:creationId xmlns:a16="http://schemas.microsoft.com/office/drawing/2014/main" id="{FD55C5DF-ACCB-11EA-1532-316B163BA54C}"/>
              </a:ext>
            </a:extLst>
          </p:cNvPr>
          <p:cNvSpPr txBox="1"/>
          <p:nvPr/>
        </p:nvSpPr>
        <p:spPr>
          <a:xfrm>
            <a:off x="1692871" y="2800425"/>
            <a:ext cx="4564391"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Tutorial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Debriefing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err="1">
                <a:ln>
                  <a:noFill/>
                </a:ln>
                <a:solidFill>
                  <a:prstClr val="black"/>
                </a:solidFill>
                <a:effectLst/>
                <a:uLnTx/>
                <a:uFillTx/>
                <a:latin typeface="Calibri" panose="020F0502020204030204"/>
                <a:ea typeface="+mn-ea"/>
                <a:cs typeface="+mn-cs"/>
              </a:rPr>
              <a:t>Assess</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tutorial</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collect</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immediate</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thoughts</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Textfeld 42">
            <a:extLst>
              <a:ext uri="{FF2B5EF4-FFF2-40B4-BE49-F238E27FC236}">
                <a16:creationId xmlns:a16="http://schemas.microsoft.com/office/drawing/2014/main" id="{15E0B49F-BBFF-5A41-DA17-973F22A0BEF3}"/>
              </a:ext>
            </a:extLst>
          </p:cNvPr>
          <p:cNvSpPr txBox="1"/>
          <p:nvPr/>
        </p:nvSpPr>
        <p:spPr>
          <a:xfrm>
            <a:off x="1692871" y="3709504"/>
            <a:ext cx="7037311"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Round Table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Tuesday 5 pm, in-depth discussion of tutorial and setting this week's tasks</a:t>
            </a:r>
          </a:p>
        </p:txBody>
      </p:sp>
      <p:sp>
        <p:nvSpPr>
          <p:cNvPr id="44" name="Textfeld 43">
            <a:extLst>
              <a:ext uri="{FF2B5EF4-FFF2-40B4-BE49-F238E27FC236}">
                <a16:creationId xmlns:a16="http://schemas.microsoft.com/office/drawing/2014/main" id="{8D2EC309-01A0-D07F-3B95-D76EDA9939C1}"/>
              </a:ext>
            </a:extLst>
          </p:cNvPr>
          <p:cNvSpPr txBox="1"/>
          <p:nvPr/>
        </p:nvSpPr>
        <p:spPr>
          <a:xfrm>
            <a:off x="1692871" y="4597843"/>
            <a:ext cx="4251485"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Keeping it flexible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Remote meetings via Discord when needed</a:t>
            </a:r>
          </a:p>
        </p:txBody>
      </p:sp>
    </p:spTree>
    <p:extLst>
      <p:ext uri="{BB962C8B-B14F-4D97-AF65-F5344CB8AC3E}">
        <p14:creationId xmlns:p14="http://schemas.microsoft.com/office/powerpoint/2010/main" val="75834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animEffect transition="in" filter="fade">
                                      <p:cBhvr>
                                        <p:cTn id="9" dur="500"/>
                                        <p:tgtEl>
                                          <p:spTgt spid="38"/>
                                        </p:tgtEl>
                                      </p:cBhvr>
                                    </p:animEffect>
                                  </p:childTnLst>
                                </p:cTn>
                              </p:par>
                              <p:par>
                                <p:cTn id="10" presetID="1" presetClass="exit" presetSubtype="0" fill="hold" nodeType="withEffect">
                                  <p:stCondLst>
                                    <p:cond delay="0"/>
                                  </p:stCondLst>
                                  <p:childTnLst>
                                    <p:set>
                                      <p:cBhvr>
                                        <p:cTn id="11" dur="1" fill="hold">
                                          <p:stCondLst>
                                            <p:cond delay="0"/>
                                          </p:stCondLst>
                                        </p:cTn>
                                        <p:tgtEl>
                                          <p:spTgt spid="2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1"/>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0" presetClass="entr" presetSubtype="0"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15"/>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6"/>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0"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par>
                                <p:cTn id="60" presetID="1" presetClass="entr" presetSubtype="0" fill="hold" nodeType="withEffect">
                                  <p:stCondLst>
                                    <p:cond delay="0"/>
                                  </p:stCondLst>
                                  <p:childTnLst>
                                    <p:set>
                                      <p:cBhvr>
                                        <p:cTn id="61" dur="1" fill="hold">
                                          <p:stCondLst>
                                            <p:cond delay="0"/>
                                          </p:stCondLst>
                                        </p:cTn>
                                        <p:tgtEl>
                                          <p:spTgt spid="4"/>
                                        </p:tgtEl>
                                        <p:attrNameLst>
                                          <p:attrName>style.visibility</p:attrName>
                                        </p:attrNameLst>
                                      </p:cBhvr>
                                      <p:to>
                                        <p:strVal val="visible"/>
                                      </p:to>
                                    </p:set>
                                  </p:childTnLst>
                                </p:cTn>
                              </p:par>
                              <p:par>
                                <p:cTn id="62" presetID="1" presetClass="exit" presetSubtype="0" fill="hold" nodeType="withEffect">
                                  <p:stCondLst>
                                    <p:cond delay="0"/>
                                  </p:stCondLst>
                                  <p:childTnLst>
                                    <p:set>
                                      <p:cBhvr>
                                        <p:cTn id="63"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1" grpId="0"/>
      <p:bldP spid="43" grpId="0"/>
      <p:bldP spid="4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accent1">
                <a:lumMod val="5000"/>
                <a:lumOff val="95000"/>
                <a:alpha val="74000"/>
              </a:schemeClr>
            </a:gs>
            <a:gs pos="59000">
              <a:srgbClr val="8CD0F4">
                <a:lumMod val="72000"/>
                <a:lumOff val="28000"/>
                <a:alpha val="80000"/>
              </a:srgbClr>
            </a:gs>
            <a:gs pos="78000">
              <a:srgbClr val="10A1EA">
                <a:lumMod val="73000"/>
                <a:lumOff val="27000"/>
                <a:alpha val="80000"/>
              </a:srgbClr>
            </a:gs>
          </a:gsLst>
          <a:lin ang="2700000" scaled="1"/>
          <a:tileRect/>
        </a:gradFill>
        <a:effectLst/>
      </p:bgPr>
    </p:bg>
    <p:spTree>
      <p:nvGrpSpPr>
        <p:cNvPr id="1" name=""/>
        <p:cNvGrpSpPr/>
        <p:nvPr/>
      </p:nvGrpSpPr>
      <p:grpSpPr>
        <a:xfrm>
          <a:off x="0" y="0"/>
          <a:ext cx="0" cy="0"/>
          <a:chOff x="0" y="0"/>
          <a:chExt cx="0" cy="0"/>
        </a:xfrm>
      </p:grpSpPr>
      <p:pic>
        <p:nvPicPr>
          <p:cNvPr id="30" name="Grafik 29" descr="Ein Bild, das orange, schließen enthält.&#10;&#10;Automatisch generierte Beschreibung">
            <a:extLst>
              <a:ext uri="{FF2B5EF4-FFF2-40B4-BE49-F238E27FC236}">
                <a16:creationId xmlns:a16="http://schemas.microsoft.com/office/drawing/2014/main" id="{1CABFB2B-AFB9-59A4-CEC5-4F5C651F433E}"/>
              </a:ext>
            </a:extLst>
          </p:cNvPr>
          <p:cNvPicPr>
            <a:picLocks noChangeAspect="1"/>
          </p:cNvPicPr>
          <p:nvPr/>
        </p:nvPicPr>
        <p:blipFill rotWithShape="1">
          <a:blip r:embed="rId2">
            <a:duotone>
              <a:schemeClr val="accent1">
                <a:shade val="45000"/>
                <a:satMod val="135000"/>
              </a:schemeClr>
              <a:prstClr val="white"/>
            </a:duotone>
            <a:alphaModFix amt="94000"/>
            <a:extLst>
              <a:ext uri="{28A0092B-C50C-407E-A947-70E740481C1C}">
                <a14:useLocalDpi xmlns:a14="http://schemas.microsoft.com/office/drawing/2010/main" val="0"/>
              </a:ext>
            </a:extLst>
          </a:blip>
          <a:srcRect l="13925" r="56794"/>
          <a:stretch/>
        </p:blipFill>
        <p:spPr>
          <a:xfrm>
            <a:off x="5797205" y="10"/>
            <a:ext cx="3346795" cy="5714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
        <p:nvSpPr>
          <p:cNvPr id="17" name="Rechteck 16">
            <a:extLst>
              <a:ext uri="{FF2B5EF4-FFF2-40B4-BE49-F238E27FC236}">
                <a16:creationId xmlns:a16="http://schemas.microsoft.com/office/drawing/2014/main" id="{AFCB75DF-A5E5-016F-55C4-594A952370A1}"/>
              </a:ext>
            </a:extLst>
          </p:cNvPr>
          <p:cNvSpPr/>
          <p:nvPr/>
        </p:nvSpPr>
        <p:spPr>
          <a:xfrm>
            <a:off x="1886789" y="872897"/>
            <a:ext cx="2810541" cy="440665"/>
          </a:xfrm>
          <a:prstGeom prst="rect">
            <a:avLst/>
          </a:prstGeom>
          <a:solidFill>
            <a:srgbClr val="175CF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C7E2967B-173E-3C53-C6D7-3401F9B5A8AB}"/>
              </a:ext>
            </a:extLst>
          </p:cNvPr>
          <p:cNvSpPr/>
          <p:nvPr/>
        </p:nvSpPr>
        <p:spPr>
          <a:xfrm>
            <a:off x="2147178" y="1553922"/>
            <a:ext cx="2810541" cy="440665"/>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77F5F668-F60A-2C1E-2D0D-F77337C7DA6F}"/>
              </a:ext>
            </a:extLst>
          </p:cNvPr>
          <p:cNvSpPr/>
          <p:nvPr/>
        </p:nvSpPr>
        <p:spPr>
          <a:xfrm>
            <a:off x="1504369" y="3902878"/>
            <a:ext cx="2810541" cy="44066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B1DD52FD-470E-68D3-3065-4415053E4229}"/>
              </a:ext>
            </a:extLst>
          </p:cNvPr>
          <p:cNvSpPr/>
          <p:nvPr/>
        </p:nvSpPr>
        <p:spPr>
          <a:xfrm>
            <a:off x="2305573" y="4576786"/>
            <a:ext cx="2810541" cy="440665"/>
          </a:xfrm>
          <a:prstGeom prst="rect">
            <a:avLst/>
          </a:prstGeom>
          <a:solidFill>
            <a:srgbClr val="17F1D7"/>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A25A899C-C48F-77DC-B445-51F13A176C95}"/>
              </a:ext>
            </a:extLst>
          </p:cNvPr>
          <p:cNvSpPr txBox="1"/>
          <p:nvPr/>
        </p:nvSpPr>
        <p:spPr>
          <a:xfrm>
            <a:off x="343172" y="2031931"/>
            <a:ext cx="5596382" cy="1754326"/>
          </a:xfrm>
          <a:prstGeom prst="rect">
            <a:avLst/>
          </a:prstGeom>
          <a:noFill/>
          <a:effectLst>
            <a:softEdge rad="177800"/>
          </a:effectLst>
        </p:spPr>
        <p:txBody>
          <a:bodyPr wrap="square">
            <a:spAutoFit/>
          </a:bodyPr>
          <a:lstStyle/>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Gaining inside on human early organogenesis through</a:t>
            </a:r>
          </a:p>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TRA expression analysis</a:t>
            </a:r>
          </a:p>
        </p:txBody>
      </p:sp>
      <p:sp>
        <p:nvSpPr>
          <p:cNvPr id="25" name="Bogen 24">
            <a:extLst>
              <a:ext uri="{FF2B5EF4-FFF2-40B4-BE49-F238E27FC236}">
                <a16:creationId xmlns:a16="http://schemas.microsoft.com/office/drawing/2014/main" id="{1467D450-1B1B-F0B8-21F6-7057AFE32F7C}"/>
              </a:ext>
            </a:extLst>
          </p:cNvPr>
          <p:cNvSpPr>
            <a:spLocks noChangeAspect="1"/>
          </p:cNvSpPr>
          <p:nvPr/>
        </p:nvSpPr>
        <p:spPr>
          <a:xfrm rot="19842982" flipH="1" flipV="1">
            <a:off x="193213" y="102125"/>
            <a:ext cx="5627061" cy="5354184"/>
          </a:xfrm>
          <a:prstGeom prst="arc">
            <a:avLst>
              <a:gd name="adj1" fmla="val 17421522"/>
              <a:gd name="adj2" fmla="val 4868156"/>
            </a:avLst>
          </a:prstGeom>
          <a:ln w="111125">
            <a:gradFill>
              <a:gsLst>
                <a:gs pos="38036">
                  <a:srgbClr val="17F1D7"/>
                </a:gs>
                <a:gs pos="0">
                  <a:schemeClr val="accent1">
                    <a:lumMod val="5000"/>
                    <a:lumOff val="95000"/>
                  </a:schemeClr>
                </a:gs>
                <a:gs pos="62000">
                  <a:srgbClr val="12D4E8"/>
                </a:gs>
                <a:gs pos="83000">
                  <a:srgbClr val="10A1EA"/>
                </a:gs>
                <a:gs pos="100000">
                  <a:srgbClr val="0909FF"/>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2560205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3" name="Textfeld 12">
            <a:extLst>
              <a:ext uri="{FF2B5EF4-FFF2-40B4-BE49-F238E27FC236}">
                <a16:creationId xmlns:a16="http://schemas.microsoft.com/office/drawing/2014/main" id="{4F56EF5F-29F0-F022-A44D-07B07223CC27}"/>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err="1">
                <a:latin typeface="+mj-lt"/>
              </a:rPr>
              <a:t>Chemokines</a:t>
            </a:r>
            <a:endParaRPr lang="de-DE" sz="3200" dirty="0">
              <a:latin typeface="+mj-lt"/>
            </a:endParaRPr>
          </a:p>
        </p:txBody>
      </p:sp>
      <p:sp>
        <p:nvSpPr>
          <p:cNvPr id="15" name="Textfeld 4">
            <a:extLst>
              <a:ext uri="{FF2B5EF4-FFF2-40B4-BE49-F238E27FC236}">
                <a16:creationId xmlns:a16="http://schemas.microsoft.com/office/drawing/2014/main" id="{D4E32959-3614-27CF-545D-2CFAE215BC58}"/>
              </a:ext>
            </a:extLst>
          </p:cNvPr>
          <p:cNvSpPr txBox="1"/>
          <p:nvPr/>
        </p:nvSpPr>
        <p:spPr>
          <a:xfrm>
            <a:off x="926869" y="1043553"/>
            <a:ext cx="455635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Group of small similar proteins</a:t>
            </a:r>
          </a:p>
        </p:txBody>
      </p:sp>
      <p:sp>
        <p:nvSpPr>
          <p:cNvPr id="16" name="Textfeld 5">
            <a:extLst>
              <a:ext uri="{FF2B5EF4-FFF2-40B4-BE49-F238E27FC236}">
                <a16:creationId xmlns:a16="http://schemas.microsoft.com/office/drawing/2014/main" id="{3176CA52-3897-AAE7-243B-DF15D77A298D}"/>
              </a:ext>
            </a:extLst>
          </p:cNvPr>
          <p:cNvSpPr txBox="1"/>
          <p:nvPr/>
        </p:nvSpPr>
        <p:spPr>
          <a:xfrm>
            <a:off x="926869" y="1569512"/>
            <a:ext cx="38505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err="1"/>
              <a:t>Chemoattractors</a:t>
            </a:r>
            <a:endParaRPr lang="en-US" dirty="0"/>
          </a:p>
        </p:txBody>
      </p:sp>
      <p:sp>
        <p:nvSpPr>
          <p:cNvPr id="17" name="Textfeld 6">
            <a:extLst>
              <a:ext uri="{FF2B5EF4-FFF2-40B4-BE49-F238E27FC236}">
                <a16:creationId xmlns:a16="http://schemas.microsoft.com/office/drawing/2014/main" id="{CADA45C5-B97C-2408-1F65-F4D502207DBD}"/>
              </a:ext>
            </a:extLst>
          </p:cNvPr>
          <p:cNvSpPr txBox="1"/>
          <p:nvPr/>
        </p:nvSpPr>
        <p:spPr>
          <a:xfrm>
            <a:off x="926869" y="2095471"/>
            <a:ext cx="70870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Bind to G-Protein Coupled Receptors (GPCR) → induce signaling cascade</a:t>
            </a:r>
          </a:p>
        </p:txBody>
      </p:sp>
      <p:pic>
        <p:nvPicPr>
          <p:cNvPr id="18" name="Grafik 17">
            <a:extLst>
              <a:ext uri="{FF2B5EF4-FFF2-40B4-BE49-F238E27FC236}">
                <a16:creationId xmlns:a16="http://schemas.microsoft.com/office/drawing/2014/main" id="{9E2E9193-9D83-C66E-46F1-EEAD4B753458}"/>
              </a:ext>
            </a:extLst>
          </p:cNvPr>
          <p:cNvPicPr>
            <a:picLocks noChangeAspect="1"/>
          </p:cNvPicPr>
          <p:nvPr/>
        </p:nvPicPr>
        <p:blipFill>
          <a:blip r:embed="rId12"/>
          <a:stretch>
            <a:fillRect/>
          </a:stretch>
        </p:blipFill>
        <p:spPr>
          <a:xfrm>
            <a:off x="2260973" y="2561119"/>
            <a:ext cx="5317551" cy="2499797"/>
          </a:xfrm>
          <a:prstGeom prst="rect">
            <a:avLst/>
          </a:prstGeom>
        </p:spPr>
      </p:pic>
      <p:sp>
        <p:nvSpPr>
          <p:cNvPr id="19" name="Textfeld 6">
            <a:extLst>
              <a:ext uri="{FF2B5EF4-FFF2-40B4-BE49-F238E27FC236}">
                <a16:creationId xmlns:a16="http://schemas.microsoft.com/office/drawing/2014/main" id="{27428C64-C1BB-22C7-B558-311D13263178}"/>
              </a:ext>
            </a:extLst>
          </p:cNvPr>
          <p:cNvSpPr txBox="1"/>
          <p:nvPr/>
        </p:nvSpPr>
        <p:spPr>
          <a:xfrm>
            <a:off x="2530856" y="5419492"/>
            <a:ext cx="4364181"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err="1"/>
              <a:t>Biorender</a:t>
            </a:r>
            <a:r>
              <a:rPr lang="en-US" sz="900" dirty="0"/>
              <a:t> by Joshua </a:t>
            </a:r>
            <a:r>
              <a:rPr lang="en-US" sz="900" dirty="0" err="1"/>
              <a:t>Eigenmann</a:t>
            </a:r>
            <a:endParaRPr lang="en-US" sz="900" dirty="0"/>
          </a:p>
        </p:txBody>
      </p:sp>
    </p:spTree>
    <p:extLst>
      <p:ext uri="{BB962C8B-B14F-4D97-AF65-F5344CB8AC3E}">
        <p14:creationId xmlns:p14="http://schemas.microsoft.com/office/powerpoint/2010/main" val="3318413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sp>
        <p:nvSpPr>
          <p:cNvPr id="17" name="Textfeld 16">
            <a:extLst>
              <a:ext uri="{FF2B5EF4-FFF2-40B4-BE49-F238E27FC236}">
                <a16:creationId xmlns:a16="http://schemas.microsoft.com/office/drawing/2014/main" id="{2DCF77FB-1DF1-F2B1-C4DD-0AF1AAA4391B}"/>
              </a:ext>
            </a:extLst>
          </p:cNvPr>
          <p:cNvSpPr txBox="1"/>
          <p:nvPr/>
        </p:nvSpPr>
        <p:spPr>
          <a:xfrm>
            <a:off x="855423" y="295945"/>
            <a:ext cx="7187979" cy="584775"/>
          </a:xfrm>
          <a:prstGeom prst="rect">
            <a:avLst/>
          </a:prstGeom>
          <a:noFill/>
        </p:spPr>
        <p:txBody>
          <a:bodyPr wrap="square" rtlCol="0">
            <a:spAutoFit/>
          </a:bodyPr>
          <a:lstStyle/>
          <a:p>
            <a:r>
              <a:rPr lang="de-DE" sz="3200" dirty="0" err="1">
                <a:latin typeface="+mj-lt"/>
              </a:rPr>
              <a:t>Structure</a:t>
            </a:r>
            <a:endParaRPr lang="de-DE" sz="3200" dirty="0">
              <a:latin typeface="+mj-lt"/>
            </a:endParaRPr>
          </a:p>
        </p:txBody>
      </p:sp>
      <p:sp>
        <p:nvSpPr>
          <p:cNvPr id="19" name="Rechteck 18">
            <a:extLst>
              <a:ext uri="{FF2B5EF4-FFF2-40B4-BE49-F238E27FC236}">
                <a16:creationId xmlns:a16="http://schemas.microsoft.com/office/drawing/2014/main" id="{03051B87-F0DC-5ED1-788A-15438E74BF82}"/>
              </a:ext>
            </a:extLst>
          </p:cNvPr>
          <p:cNvSpPr/>
          <p:nvPr/>
        </p:nvSpPr>
        <p:spPr>
          <a:xfrm>
            <a:off x="1783421" y="1318496"/>
            <a:ext cx="4930114" cy="743560"/>
          </a:xfrm>
          <a:prstGeom prst="rect">
            <a:avLst/>
          </a:prstGeom>
          <a:solidFill>
            <a:srgbClr val="175CF5"/>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79BE8FCE-4817-AF0D-70B5-A8286893B3F6}"/>
              </a:ext>
            </a:extLst>
          </p:cNvPr>
          <p:cNvSpPr/>
          <p:nvPr/>
        </p:nvSpPr>
        <p:spPr>
          <a:xfrm>
            <a:off x="2186928" y="2293725"/>
            <a:ext cx="4930114" cy="743560"/>
          </a:xfrm>
          <a:prstGeom prst="rect">
            <a:avLst/>
          </a:prstGeom>
          <a:solidFill>
            <a:srgbClr val="10A1EA"/>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C5063DFD-B13F-ADF4-34C6-509FBECDB7B7}"/>
              </a:ext>
            </a:extLst>
          </p:cNvPr>
          <p:cNvSpPr/>
          <p:nvPr/>
        </p:nvSpPr>
        <p:spPr>
          <a:xfrm>
            <a:off x="1337396" y="3297657"/>
            <a:ext cx="4930114" cy="743560"/>
          </a:xfrm>
          <a:prstGeom prst="rect">
            <a:avLst/>
          </a:prstGeom>
          <a:solidFill>
            <a:srgbClr val="12D4E8"/>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D0BB75D5-D088-88A0-8353-28608B1E4CC4}"/>
              </a:ext>
            </a:extLst>
          </p:cNvPr>
          <p:cNvSpPr/>
          <p:nvPr/>
        </p:nvSpPr>
        <p:spPr>
          <a:xfrm>
            <a:off x="2130649" y="4281655"/>
            <a:ext cx="4930114" cy="743560"/>
          </a:xfrm>
          <a:prstGeom prst="rect">
            <a:avLst/>
          </a:prstGeom>
          <a:solidFill>
            <a:srgbClr val="17F1D7"/>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877DD950-A746-3E3C-E226-C91E5CA3CA90}"/>
              </a:ext>
            </a:extLst>
          </p:cNvPr>
          <p:cNvSpPr txBox="1"/>
          <p:nvPr/>
        </p:nvSpPr>
        <p:spPr>
          <a:xfrm>
            <a:off x="1296060" y="1354888"/>
            <a:ext cx="5773999" cy="646331"/>
          </a:xfrm>
          <a:prstGeom prst="rect">
            <a:avLst/>
          </a:prstGeom>
          <a:noFill/>
        </p:spPr>
        <p:txBody>
          <a:bodyPr wrap="square" rtlCol="0">
            <a:spAutoFit/>
          </a:bodyPr>
          <a:lstStyle/>
          <a:p>
            <a:pPr algn="ctr"/>
            <a:r>
              <a:rPr lang="de-DE" sz="3600" dirty="0">
                <a:solidFill>
                  <a:schemeClr val="bg1"/>
                </a:solidFill>
                <a:latin typeface="+mj-lt"/>
              </a:rPr>
              <a:t>Background</a:t>
            </a:r>
          </a:p>
        </p:txBody>
      </p:sp>
      <p:sp>
        <p:nvSpPr>
          <p:cNvPr id="26" name="Textfeld 25">
            <a:extLst>
              <a:ext uri="{FF2B5EF4-FFF2-40B4-BE49-F238E27FC236}">
                <a16:creationId xmlns:a16="http://schemas.microsoft.com/office/drawing/2014/main" id="{40F196DA-B4E1-38BB-FB25-2EB3C3C37A0F}"/>
              </a:ext>
            </a:extLst>
          </p:cNvPr>
          <p:cNvSpPr txBox="1"/>
          <p:nvPr/>
        </p:nvSpPr>
        <p:spPr>
          <a:xfrm>
            <a:off x="1705530" y="2310554"/>
            <a:ext cx="5773999" cy="646331"/>
          </a:xfrm>
          <a:prstGeom prst="rect">
            <a:avLst/>
          </a:prstGeom>
          <a:noFill/>
        </p:spPr>
        <p:txBody>
          <a:bodyPr wrap="square" rtlCol="0">
            <a:spAutoFit/>
          </a:bodyPr>
          <a:lstStyle/>
          <a:p>
            <a:pPr algn="ctr"/>
            <a:r>
              <a:rPr lang="de-DE" sz="3600" dirty="0">
                <a:solidFill>
                  <a:schemeClr val="bg1"/>
                </a:solidFill>
                <a:latin typeface="+mj-lt"/>
              </a:rPr>
              <a:t>Dataset</a:t>
            </a:r>
          </a:p>
        </p:txBody>
      </p:sp>
      <p:sp>
        <p:nvSpPr>
          <p:cNvPr id="27" name="Textfeld 26">
            <a:extLst>
              <a:ext uri="{FF2B5EF4-FFF2-40B4-BE49-F238E27FC236}">
                <a16:creationId xmlns:a16="http://schemas.microsoft.com/office/drawing/2014/main" id="{5CDE82E8-6BC1-A601-2B9B-789A47BFF2DC}"/>
              </a:ext>
            </a:extLst>
          </p:cNvPr>
          <p:cNvSpPr txBox="1"/>
          <p:nvPr/>
        </p:nvSpPr>
        <p:spPr>
          <a:xfrm>
            <a:off x="915453" y="3341500"/>
            <a:ext cx="5773999" cy="646331"/>
          </a:xfrm>
          <a:prstGeom prst="rect">
            <a:avLst/>
          </a:prstGeom>
          <a:noFill/>
        </p:spPr>
        <p:txBody>
          <a:bodyPr wrap="square" rtlCol="0">
            <a:spAutoFit/>
          </a:bodyPr>
          <a:lstStyle/>
          <a:p>
            <a:pPr algn="ctr"/>
            <a:r>
              <a:rPr lang="de-DE" sz="3600" dirty="0">
                <a:solidFill>
                  <a:schemeClr val="bg1"/>
                </a:solidFill>
                <a:latin typeface="+mj-lt"/>
              </a:rPr>
              <a:t>Hypothesis</a:t>
            </a:r>
          </a:p>
        </p:txBody>
      </p:sp>
      <p:sp>
        <p:nvSpPr>
          <p:cNvPr id="29" name="Textfeld 28">
            <a:extLst>
              <a:ext uri="{FF2B5EF4-FFF2-40B4-BE49-F238E27FC236}">
                <a16:creationId xmlns:a16="http://schemas.microsoft.com/office/drawing/2014/main" id="{6FC6FE5C-5FCA-C5F3-A362-4FCA4D80E1C4}"/>
              </a:ext>
            </a:extLst>
          </p:cNvPr>
          <p:cNvSpPr txBox="1"/>
          <p:nvPr/>
        </p:nvSpPr>
        <p:spPr>
          <a:xfrm>
            <a:off x="1711466" y="4335281"/>
            <a:ext cx="5773999" cy="646331"/>
          </a:xfrm>
          <a:prstGeom prst="rect">
            <a:avLst/>
          </a:prstGeom>
          <a:noFill/>
        </p:spPr>
        <p:txBody>
          <a:bodyPr wrap="square" rtlCol="0">
            <a:spAutoFit/>
          </a:bodyPr>
          <a:lstStyle/>
          <a:p>
            <a:pPr algn="ctr"/>
            <a:r>
              <a:rPr lang="de-DE" sz="3600" dirty="0">
                <a:solidFill>
                  <a:schemeClr val="bg1"/>
                </a:solidFill>
                <a:latin typeface="+mj-lt"/>
              </a:rPr>
              <a:t>Timeline</a:t>
            </a:r>
          </a:p>
        </p:txBody>
      </p:sp>
      <p:pic>
        <p:nvPicPr>
          <p:cNvPr id="30" name="Grafik 29" descr="DNA mit einfarbiger Füllung">
            <a:extLst>
              <a:ext uri="{FF2B5EF4-FFF2-40B4-BE49-F238E27FC236}">
                <a16:creationId xmlns:a16="http://schemas.microsoft.com/office/drawing/2014/main" id="{142FFCCC-9D9C-EC40-0C31-403DF5029C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7188" y="1478368"/>
            <a:ext cx="406921" cy="406921"/>
          </a:xfrm>
          <a:prstGeom prst="rect">
            <a:avLst/>
          </a:prstGeom>
        </p:spPr>
      </p:pic>
      <p:pic>
        <p:nvPicPr>
          <p:cNvPr id="31" name="Grafik 30" descr="Balkendiagramm mit einfarbiger Füllung">
            <a:extLst>
              <a:ext uri="{FF2B5EF4-FFF2-40B4-BE49-F238E27FC236}">
                <a16:creationId xmlns:a16="http://schemas.microsoft.com/office/drawing/2014/main" id="{66ED7F3A-2D32-D585-DE71-ADE28E7E90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34109" y="2460282"/>
            <a:ext cx="406921" cy="406921"/>
          </a:xfrm>
          <a:prstGeom prst="rect">
            <a:avLst/>
          </a:prstGeom>
        </p:spPr>
      </p:pic>
      <p:pic>
        <p:nvPicPr>
          <p:cNvPr id="32" name="Grafik 31" descr="Puzzle mit einfarbiger Füllung">
            <a:extLst>
              <a:ext uri="{FF2B5EF4-FFF2-40B4-BE49-F238E27FC236}">
                <a16:creationId xmlns:a16="http://schemas.microsoft.com/office/drawing/2014/main" id="{174F8064-3CA2-5EF0-9EAE-5AD7A941F4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02069" y="3461204"/>
            <a:ext cx="406921" cy="406921"/>
          </a:xfrm>
          <a:prstGeom prst="rect">
            <a:avLst/>
          </a:prstGeom>
        </p:spPr>
      </p:pic>
      <p:pic>
        <p:nvPicPr>
          <p:cNvPr id="33" name="Grafik 32" descr="Monatskalender mit einfarbiger Füllung">
            <a:extLst>
              <a:ext uri="{FF2B5EF4-FFF2-40B4-BE49-F238E27FC236}">
                <a16:creationId xmlns:a16="http://schemas.microsoft.com/office/drawing/2014/main" id="{42A80A61-0E1E-1B1C-B580-5E8DE6C222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7080" y="4454048"/>
            <a:ext cx="406921" cy="406921"/>
          </a:xfrm>
          <a:prstGeom prst="rect">
            <a:avLst/>
          </a:prstGeom>
        </p:spPr>
      </p:pic>
    </p:spTree>
    <p:extLst>
      <p:ext uri="{BB962C8B-B14F-4D97-AF65-F5344CB8AC3E}">
        <p14:creationId xmlns:p14="http://schemas.microsoft.com/office/powerpoint/2010/main" val="4070016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Differential </a:t>
            </a:r>
            <a:r>
              <a:rPr lang="de-DE" sz="3200" dirty="0" err="1">
                <a:latin typeface="+mj-lt"/>
              </a:rPr>
              <a:t>gene</a:t>
            </a:r>
            <a:r>
              <a:rPr lang="de-DE" sz="3200" dirty="0">
                <a:latin typeface="+mj-lt"/>
              </a:rPr>
              <a:t> </a:t>
            </a:r>
            <a:r>
              <a:rPr lang="de-DE" sz="3200" dirty="0" err="1">
                <a:latin typeface="+mj-lt"/>
              </a:rPr>
              <a:t>expression</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30</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6" name="Grafik 5">
            <a:extLst>
              <a:ext uri="{FF2B5EF4-FFF2-40B4-BE49-F238E27FC236}">
                <a16:creationId xmlns:a16="http://schemas.microsoft.com/office/drawing/2014/main" id="{73FE7675-C42A-55EB-3A5B-B982FC6062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85030" y="1472101"/>
            <a:ext cx="4489720" cy="2770798"/>
          </a:xfrm>
          <a:prstGeom prst="rect">
            <a:avLst/>
          </a:prstGeom>
        </p:spPr>
      </p:pic>
      <p:sp>
        <p:nvSpPr>
          <p:cNvPr id="18" name="Textfeld 17">
            <a:extLst>
              <a:ext uri="{FF2B5EF4-FFF2-40B4-BE49-F238E27FC236}">
                <a16:creationId xmlns:a16="http://schemas.microsoft.com/office/drawing/2014/main" id="{AD5BCFC9-EDE1-BB90-E17B-222203E296B7}"/>
              </a:ext>
            </a:extLst>
          </p:cNvPr>
          <p:cNvSpPr txBox="1"/>
          <p:nvPr/>
        </p:nvSpPr>
        <p:spPr>
          <a:xfrm>
            <a:off x="2429345" y="1673246"/>
            <a:ext cx="4345405" cy="246221"/>
          </a:xfrm>
          <a:prstGeom prst="rect">
            <a:avLst/>
          </a:prstGeom>
          <a:noFill/>
        </p:spPr>
        <p:txBody>
          <a:bodyPr wrap="square" rtlCol="0">
            <a:spAutoFit/>
          </a:bodyPr>
          <a:lstStyle/>
          <a:p>
            <a:r>
              <a:rPr lang="en-US" sz="1000" dirty="0">
                <a:ea typeface="CMU Sans Serif" panose="02000603000000000000" pitchFamily="2" charset="0"/>
                <a:cs typeface="Arial" panose="020B0604020202020204" pitchFamily="34" charset="0"/>
              </a:rPr>
              <a:t>Venn Diagram of differential gene expression between weeks 7,8,9 </a:t>
            </a:r>
            <a:r>
              <a:rPr lang="de-DE" sz="1000" dirty="0">
                <a:ea typeface="CMU Sans Serif" panose="02000603000000000000" pitchFamily="2" charset="0"/>
                <a:cs typeface="Arial" panose="020B0604020202020204" pitchFamily="34" charset="0"/>
              </a:rPr>
              <a:t>(GSE15744)</a:t>
            </a:r>
          </a:p>
        </p:txBody>
      </p:sp>
    </p:spTree>
    <p:extLst>
      <p:ext uri="{BB962C8B-B14F-4D97-AF65-F5344CB8AC3E}">
        <p14:creationId xmlns:p14="http://schemas.microsoft.com/office/powerpoint/2010/main" val="802699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Potential </a:t>
            </a:r>
            <a:r>
              <a:rPr lang="de-DE" sz="3200" dirty="0" err="1">
                <a:latin typeface="+mj-lt"/>
              </a:rPr>
              <a:t>target</a:t>
            </a:r>
            <a:r>
              <a:rPr lang="de-DE" sz="3200" dirty="0">
                <a:latin typeface="+mj-lt"/>
              </a:rPr>
              <a:t> genes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31</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5" name="Grafik 4">
            <a:extLst>
              <a:ext uri="{FF2B5EF4-FFF2-40B4-BE49-F238E27FC236}">
                <a16:creationId xmlns:a16="http://schemas.microsoft.com/office/drawing/2014/main" id="{4A2946F7-41CD-6B89-F7B1-D031E734A28B}"/>
              </a:ext>
            </a:extLst>
          </p:cNvPr>
          <p:cNvPicPr>
            <a:picLocks noChangeAspect="1"/>
          </p:cNvPicPr>
          <p:nvPr/>
        </p:nvPicPr>
        <p:blipFill>
          <a:blip r:embed="rId11"/>
          <a:stretch>
            <a:fillRect/>
          </a:stretch>
        </p:blipFill>
        <p:spPr>
          <a:xfrm>
            <a:off x="726619" y="4485843"/>
            <a:ext cx="7962563" cy="804219"/>
          </a:xfrm>
          <a:prstGeom prst="rect">
            <a:avLst/>
          </a:prstGeom>
        </p:spPr>
      </p:pic>
      <p:pic>
        <p:nvPicPr>
          <p:cNvPr id="17" name="Grafik 16">
            <a:extLst>
              <a:ext uri="{FF2B5EF4-FFF2-40B4-BE49-F238E27FC236}">
                <a16:creationId xmlns:a16="http://schemas.microsoft.com/office/drawing/2014/main" id="{3D2FC727-72B9-D361-A544-FE261DFD1D89}"/>
              </a:ext>
            </a:extLst>
          </p:cNvPr>
          <p:cNvPicPr>
            <a:picLocks noChangeAspect="1"/>
          </p:cNvPicPr>
          <p:nvPr/>
        </p:nvPicPr>
        <p:blipFill rotWithShape="1">
          <a:blip r:embed="rId12"/>
          <a:srcRect r="50121" b="66685"/>
          <a:stretch/>
        </p:blipFill>
        <p:spPr>
          <a:xfrm>
            <a:off x="4878923" y="1840706"/>
            <a:ext cx="3538461" cy="1675515"/>
          </a:xfrm>
          <a:prstGeom prst="rect">
            <a:avLst/>
          </a:prstGeom>
        </p:spPr>
      </p:pic>
      <p:pic>
        <p:nvPicPr>
          <p:cNvPr id="18" name="Grafik 17">
            <a:extLst>
              <a:ext uri="{FF2B5EF4-FFF2-40B4-BE49-F238E27FC236}">
                <a16:creationId xmlns:a16="http://schemas.microsoft.com/office/drawing/2014/main" id="{D0343203-D636-9654-600B-965FF5281BF1}"/>
              </a:ext>
            </a:extLst>
          </p:cNvPr>
          <p:cNvPicPr>
            <a:picLocks noChangeAspect="1"/>
          </p:cNvPicPr>
          <p:nvPr/>
        </p:nvPicPr>
        <p:blipFill rotWithShape="1">
          <a:blip r:embed="rId12"/>
          <a:srcRect t="66892" r="50121" b="-207"/>
          <a:stretch/>
        </p:blipFill>
        <p:spPr>
          <a:xfrm>
            <a:off x="1066483" y="913088"/>
            <a:ext cx="3538461" cy="1675515"/>
          </a:xfrm>
          <a:prstGeom prst="rect">
            <a:avLst/>
          </a:prstGeom>
        </p:spPr>
      </p:pic>
      <p:pic>
        <p:nvPicPr>
          <p:cNvPr id="19" name="Grafik 18">
            <a:extLst>
              <a:ext uri="{FF2B5EF4-FFF2-40B4-BE49-F238E27FC236}">
                <a16:creationId xmlns:a16="http://schemas.microsoft.com/office/drawing/2014/main" id="{83B0BBA2-D8CC-15B9-EA3B-9E40F93B8F3B}"/>
              </a:ext>
            </a:extLst>
          </p:cNvPr>
          <p:cNvPicPr>
            <a:picLocks noChangeAspect="1"/>
          </p:cNvPicPr>
          <p:nvPr/>
        </p:nvPicPr>
        <p:blipFill rotWithShape="1">
          <a:blip r:embed="rId12"/>
          <a:srcRect t="32598" r="50121" b="33310"/>
          <a:stretch/>
        </p:blipFill>
        <p:spPr>
          <a:xfrm>
            <a:off x="1066483" y="2678464"/>
            <a:ext cx="3538462" cy="1714625"/>
          </a:xfrm>
          <a:prstGeom prst="rect">
            <a:avLst/>
          </a:prstGeom>
        </p:spPr>
      </p:pic>
    </p:spTree>
    <p:extLst>
      <p:ext uri="{BB962C8B-B14F-4D97-AF65-F5344CB8AC3E}">
        <p14:creationId xmlns:p14="http://schemas.microsoft.com/office/powerpoint/2010/main" val="2743569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Potential </a:t>
            </a:r>
            <a:r>
              <a:rPr lang="de-DE" sz="3200" dirty="0" err="1">
                <a:latin typeface="+mj-lt"/>
              </a:rPr>
              <a:t>target</a:t>
            </a:r>
            <a:r>
              <a:rPr lang="de-DE" sz="3200" dirty="0">
                <a:latin typeface="+mj-lt"/>
              </a:rPr>
              <a:t> genes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32</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4" name="Grafik 3">
            <a:extLst>
              <a:ext uri="{FF2B5EF4-FFF2-40B4-BE49-F238E27FC236}">
                <a16:creationId xmlns:a16="http://schemas.microsoft.com/office/drawing/2014/main" id="{BFD7A967-126A-968C-0518-5A5E50D126B4}"/>
              </a:ext>
            </a:extLst>
          </p:cNvPr>
          <p:cNvPicPr>
            <a:picLocks noChangeAspect="1"/>
          </p:cNvPicPr>
          <p:nvPr/>
        </p:nvPicPr>
        <p:blipFill>
          <a:blip r:embed="rId11"/>
          <a:stretch>
            <a:fillRect/>
          </a:stretch>
        </p:blipFill>
        <p:spPr>
          <a:xfrm>
            <a:off x="871607" y="902320"/>
            <a:ext cx="6218243" cy="4408308"/>
          </a:xfrm>
          <a:prstGeom prst="rect">
            <a:avLst/>
          </a:prstGeom>
        </p:spPr>
      </p:pic>
    </p:spTree>
    <p:extLst>
      <p:ext uri="{BB962C8B-B14F-4D97-AF65-F5344CB8AC3E}">
        <p14:creationId xmlns:p14="http://schemas.microsoft.com/office/powerpoint/2010/main" val="1558512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Biological </a:t>
            </a:r>
            <a:r>
              <a:rPr lang="de-DE" sz="3200" dirty="0" err="1">
                <a:latin typeface="+mj-lt"/>
              </a:rPr>
              <a:t>background</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33</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Tree>
    <p:extLst>
      <p:ext uri="{BB962C8B-B14F-4D97-AF65-F5344CB8AC3E}">
        <p14:creationId xmlns:p14="http://schemas.microsoft.com/office/powerpoint/2010/main" val="22357512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Dataset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Tree>
    <p:extLst>
      <p:ext uri="{BB962C8B-B14F-4D97-AF65-F5344CB8AC3E}">
        <p14:creationId xmlns:p14="http://schemas.microsoft.com/office/powerpoint/2010/main" val="3842833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Milestones/Timeline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Tree>
    <p:extLst>
      <p:ext uri="{BB962C8B-B14F-4D97-AF65-F5344CB8AC3E}">
        <p14:creationId xmlns:p14="http://schemas.microsoft.com/office/powerpoint/2010/main" val="2494335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Team/</a:t>
            </a:r>
            <a:r>
              <a:rPr lang="de-DE" sz="3200">
                <a:latin typeface="+mj-lt"/>
              </a:rPr>
              <a:t>Roles</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36</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779" y="4415608"/>
            <a:ext cx="406921" cy="406921"/>
          </a:xfrm>
          <a:prstGeom prst="rect">
            <a:avLst/>
          </a:prstGeom>
        </p:spPr>
      </p:pic>
    </p:spTree>
    <p:extLst>
      <p:ext uri="{BB962C8B-B14F-4D97-AF65-F5344CB8AC3E}">
        <p14:creationId xmlns:p14="http://schemas.microsoft.com/office/powerpoint/2010/main" val="497082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5" name="Rechteck 14">
            <a:extLst>
              <a:ext uri="{FF2B5EF4-FFF2-40B4-BE49-F238E27FC236}">
                <a16:creationId xmlns:a16="http://schemas.microsoft.com/office/drawing/2014/main" id="{5E27E46C-5530-17B3-A10D-D9E50FBBA231}"/>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feld 15">
            <a:extLst>
              <a:ext uri="{FF2B5EF4-FFF2-40B4-BE49-F238E27FC236}">
                <a16:creationId xmlns:a16="http://schemas.microsoft.com/office/drawing/2014/main" id="{8614F586-BC94-BE30-13D5-9598D6F28F23}"/>
              </a:ext>
            </a:extLst>
          </p:cNvPr>
          <p:cNvSpPr txBox="1"/>
          <p:nvPr/>
        </p:nvSpPr>
        <p:spPr>
          <a:xfrm>
            <a:off x="2296574" y="1442350"/>
            <a:ext cx="4550851" cy="1200329"/>
          </a:xfrm>
          <a:prstGeom prst="rect">
            <a:avLst/>
          </a:prstGeom>
          <a:noFill/>
        </p:spPr>
        <p:txBody>
          <a:bodyPr wrap="square" rtlCol="0">
            <a:spAutoFit/>
          </a:bodyPr>
          <a:lstStyle/>
          <a:p>
            <a:pPr algn="ctr"/>
            <a:r>
              <a:rPr lang="de-DE" sz="7200" b="1" dirty="0">
                <a:solidFill>
                  <a:schemeClr val="bg1"/>
                </a:solidFill>
                <a:latin typeface="+mj-lt"/>
              </a:rPr>
              <a:t>Background</a:t>
            </a:r>
          </a:p>
        </p:txBody>
      </p:sp>
      <p:pic>
        <p:nvPicPr>
          <p:cNvPr id="18" name="Grafik 17" descr="DNA mit einfarbiger Füllung">
            <a:extLst>
              <a:ext uri="{FF2B5EF4-FFF2-40B4-BE49-F238E27FC236}">
                <a16:creationId xmlns:a16="http://schemas.microsoft.com/office/drawing/2014/main" id="{B2C7E076-AA23-AC1A-332D-9E5CCA5B24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99096" y="2574934"/>
            <a:ext cx="1945806" cy="1945806"/>
          </a:xfrm>
          <a:prstGeom prst="rect">
            <a:avLst/>
          </a:prstGeom>
        </p:spPr>
      </p:pic>
    </p:spTree>
    <p:extLst>
      <p:ext uri="{BB962C8B-B14F-4D97-AF65-F5344CB8AC3E}">
        <p14:creationId xmlns:p14="http://schemas.microsoft.com/office/powerpoint/2010/main" val="2236209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5" name="Textfeld 2">
            <a:extLst>
              <a:ext uri="{FF2B5EF4-FFF2-40B4-BE49-F238E27FC236}">
                <a16:creationId xmlns:a16="http://schemas.microsoft.com/office/drawing/2014/main" id="{0C52A4E1-19E8-5FC9-D63F-F7850E0B8423}"/>
              </a:ext>
            </a:extLst>
          </p:cNvPr>
          <p:cNvSpPr txBox="1"/>
          <p:nvPr/>
        </p:nvSpPr>
        <p:spPr>
          <a:xfrm>
            <a:off x="960201" y="971942"/>
            <a:ext cx="1291905"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Fertilization</a:t>
            </a:r>
          </a:p>
        </p:txBody>
      </p:sp>
      <p:sp>
        <p:nvSpPr>
          <p:cNvPr id="16" name="Textfeld 18">
            <a:extLst>
              <a:ext uri="{FF2B5EF4-FFF2-40B4-BE49-F238E27FC236}">
                <a16:creationId xmlns:a16="http://schemas.microsoft.com/office/drawing/2014/main" id="{CAEA87E3-FA9B-08CA-AC20-1BB78A64AC52}"/>
              </a:ext>
            </a:extLst>
          </p:cNvPr>
          <p:cNvSpPr txBox="1"/>
          <p:nvPr/>
        </p:nvSpPr>
        <p:spPr>
          <a:xfrm>
            <a:off x="4810833" y="2361334"/>
            <a:ext cx="135171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Gastrulation</a:t>
            </a:r>
          </a:p>
        </p:txBody>
      </p:sp>
      <p:sp>
        <p:nvSpPr>
          <p:cNvPr id="17" name="Textfeld 19">
            <a:extLst>
              <a:ext uri="{FF2B5EF4-FFF2-40B4-BE49-F238E27FC236}">
                <a16:creationId xmlns:a16="http://schemas.microsoft.com/office/drawing/2014/main" id="{8C29405E-85A3-6D28-13C3-89554682D523}"/>
              </a:ext>
            </a:extLst>
          </p:cNvPr>
          <p:cNvSpPr txBox="1"/>
          <p:nvPr/>
        </p:nvSpPr>
        <p:spPr>
          <a:xfrm>
            <a:off x="3130864" y="2106754"/>
            <a:ext cx="1215369"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Rapid cell division</a:t>
            </a:r>
          </a:p>
        </p:txBody>
      </p:sp>
      <p:pic>
        <p:nvPicPr>
          <p:cNvPr id="18" name="Grafik 17">
            <a:extLst>
              <a:ext uri="{FF2B5EF4-FFF2-40B4-BE49-F238E27FC236}">
                <a16:creationId xmlns:a16="http://schemas.microsoft.com/office/drawing/2014/main" id="{B3AA89A9-DD31-BA42-F612-076C457CD0DD}"/>
              </a:ext>
            </a:extLst>
          </p:cNvPr>
          <p:cNvPicPr>
            <a:picLocks noChangeAspect="1"/>
          </p:cNvPicPr>
          <p:nvPr/>
        </p:nvPicPr>
        <p:blipFill>
          <a:blip r:embed="rId12"/>
          <a:stretch>
            <a:fillRect/>
          </a:stretch>
        </p:blipFill>
        <p:spPr>
          <a:xfrm>
            <a:off x="635182" y="1346571"/>
            <a:ext cx="2205226" cy="1481425"/>
          </a:xfrm>
          <a:prstGeom prst="rect">
            <a:avLst/>
          </a:prstGeom>
        </p:spPr>
      </p:pic>
      <p:pic>
        <p:nvPicPr>
          <p:cNvPr id="19" name="Grafik 18">
            <a:extLst>
              <a:ext uri="{FF2B5EF4-FFF2-40B4-BE49-F238E27FC236}">
                <a16:creationId xmlns:a16="http://schemas.microsoft.com/office/drawing/2014/main" id="{01500ABD-0876-EDC3-9D87-665398CD3DEF}"/>
              </a:ext>
            </a:extLst>
          </p:cNvPr>
          <p:cNvPicPr>
            <a:picLocks noChangeAspect="1"/>
          </p:cNvPicPr>
          <p:nvPr/>
        </p:nvPicPr>
        <p:blipFill>
          <a:blip r:embed="rId13"/>
          <a:stretch>
            <a:fillRect/>
          </a:stretch>
        </p:blipFill>
        <p:spPr>
          <a:xfrm>
            <a:off x="2153704" y="2968704"/>
            <a:ext cx="3770852" cy="2255655"/>
          </a:xfrm>
          <a:prstGeom prst="rect">
            <a:avLst/>
          </a:prstGeom>
        </p:spPr>
      </p:pic>
      <p:pic>
        <p:nvPicPr>
          <p:cNvPr id="20" name="Grafik 19">
            <a:extLst>
              <a:ext uri="{FF2B5EF4-FFF2-40B4-BE49-F238E27FC236}">
                <a16:creationId xmlns:a16="http://schemas.microsoft.com/office/drawing/2014/main" id="{7816FDD4-0785-D65B-E9A5-663AB14C151C}"/>
              </a:ext>
            </a:extLst>
          </p:cNvPr>
          <p:cNvPicPr>
            <a:picLocks noChangeAspect="1"/>
          </p:cNvPicPr>
          <p:nvPr/>
        </p:nvPicPr>
        <p:blipFill>
          <a:blip r:embed="rId14"/>
          <a:stretch>
            <a:fillRect/>
          </a:stretch>
        </p:blipFill>
        <p:spPr>
          <a:xfrm>
            <a:off x="6459704" y="1472750"/>
            <a:ext cx="2133785" cy="3603048"/>
          </a:xfrm>
          <a:prstGeom prst="rect">
            <a:avLst/>
          </a:prstGeom>
        </p:spPr>
      </p:pic>
      <p:sp>
        <p:nvSpPr>
          <p:cNvPr id="21" name="Textfeld 28">
            <a:extLst>
              <a:ext uri="{FF2B5EF4-FFF2-40B4-BE49-F238E27FC236}">
                <a16:creationId xmlns:a16="http://schemas.microsoft.com/office/drawing/2014/main" id="{5B4E7825-A6B9-5CE2-71F3-67665C1577CD}"/>
              </a:ext>
            </a:extLst>
          </p:cNvPr>
          <p:cNvSpPr txBox="1"/>
          <p:nvPr/>
        </p:nvSpPr>
        <p:spPr>
          <a:xfrm>
            <a:off x="5998906" y="964782"/>
            <a:ext cx="135171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Neurulation</a:t>
            </a:r>
          </a:p>
        </p:txBody>
      </p:sp>
      <p:sp>
        <p:nvSpPr>
          <p:cNvPr id="25" name="Textfeld 12">
            <a:extLst>
              <a:ext uri="{FF2B5EF4-FFF2-40B4-BE49-F238E27FC236}">
                <a16:creationId xmlns:a16="http://schemas.microsoft.com/office/drawing/2014/main" id="{9AE1871B-80E2-5DC0-497E-2783AC60B904}"/>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Embryogenesis</a:t>
            </a:r>
          </a:p>
        </p:txBody>
      </p:sp>
      <p:sp>
        <p:nvSpPr>
          <p:cNvPr id="27" name="Textfeld 16">
            <a:extLst>
              <a:ext uri="{FF2B5EF4-FFF2-40B4-BE49-F238E27FC236}">
                <a16:creationId xmlns:a16="http://schemas.microsoft.com/office/drawing/2014/main" id="{265663A9-AEA5-D78C-F662-22232061C914}"/>
              </a:ext>
            </a:extLst>
          </p:cNvPr>
          <p:cNvSpPr txBox="1"/>
          <p:nvPr/>
        </p:nvSpPr>
        <p:spPr>
          <a:xfrm>
            <a:off x="2900887" y="5396717"/>
            <a:ext cx="2985304"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dirty="0" err="1"/>
              <a:t>Entwicklungs</a:t>
            </a:r>
            <a:r>
              <a:rPr lang="en-US" sz="800" dirty="0"/>
              <a:t>-und </a:t>
            </a:r>
            <a:r>
              <a:rPr lang="en-US" sz="800" dirty="0" err="1"/>
              <a:t>Reproduktionsbiologie</a:t>
            </a:r>
            <a:r>
              <a:rPr lang="en-US" sz="800" dirty="0"/>
              <a:t>, Müller 2018</a:t>
            </a:r>
          </a:p>
        </p:txBody>
      </p:sp>
    </p:spTree>
    <p:extLst>
      <p:ext uri="{BB962C8B-B14F-4D97-AF65-F5344CB8AC3E}">
        <p14:creationId xmlns:p14="http://schemas.microsoft.com/office/powerpoint/2010/main" val="115670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6</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3" name="Textfeld 12">
            <a:extLst>
              <a:ext uri="{FF2B5EF4-FFF2-40B4-BE49-F238E27FC236}">
                <a16:creationId xmlns:a16="http://schemas.microsoft.com/office/drawing/2014/main" id="{702B8188-E243-A8B5-2245-D38DC4C65280}"/>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Embryogenesis</a:t>
            </a:r>
          </a:p>
        </p:txBody>
      </p:sp>
      <p:pic>
        <p:nvPicPr>
          <p:cNvPr id="16" name="Grafik 15">
            <a:extLst>
              <a:ext uri="{FF2B5EF4-FFF2-40B4-BE49-F238E27FC236}">
                <a16:creationId xmlns:a16="http://schemas.microsoft.com/office/drawing/2014/main" id="{8EA3BA7B-7C7C-6CFA-7D93-FAD3F65EB198}"/>
              </a:ext>
            </a:extLst>
          </p:cNvPr>
          <p:cNvPicPr>
            <a:picLocks noChangeAspect="1"/>
          </p:cNvPicPr>
          <p:nvPr/>
        </p:nvPicPr>
        <p:blipFill>
          <a:blip r:embed="rId12"/>
          <a:stretch>
            <a:fillRect/>
          </a:stretch>
        </p:blipFill>
        <p:spPr>
          <a:xfrm>
            <a:off x="755733" y="1554003"/>
            <a:ext cx="6513545" cy="3715668"/>
          </a:xfrm>
          <a:prstGeom prst="rect">
            <a:avLst/>
          </a:prstGeom>
        </p:spPr>
      </p:pic>
      <p:sp>
        <p:nvSpPr>
          <p:cNvPr id="17" name="Textfeld 5">
            <a:extLst>
              <a:ext uri="{FF2B5EF4-FFF2-40B4-BE49-F238E27FC236}">
                <a16:creationId xmlns:a16="http://schemas.microsoft.com/office/drawing/2014/main" id="{54C483BD-584C-E01D-08DE-05C5F6270FE0}"/>
              </a:ext>
            </a:extLst>
          </p:cNvPr>
          <p:cNvSpPr txBox="1"/>
          <p:nvPr/>
        </p:nvSpPr>
        <p:spPr>
          <a:xfrm>
            <a:off x="2686050" y="5370172"/>
            <a:ext cx="5535010"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dirty="0"/>
              <a:t>https://www.deutsche-apotheker-zeitung.de/daz-az/2016/daz-20-2016/abraten-oder-zustimmen</a:t>
            </a:r>
          </a:p>
        </p:txBody>
      </p:sp>
      <p:sp>
        <p:nvSpPr>
          <p:cNvPr id="18" name="Textfeld 21">
            <a:extLst>
              <a:ext uri="{FF2B5EF4-FFF2-40B4-BE49-F238E27FC236}">
                <a16:creationId xmlns:a16="http://schemas.microsoft.com/office/drawing/2014/main" id="{435F7585-5E5A-AB20-BC35-FB01A12DFF1C}"/>
              </a:ext>
            </a:extLst>
          </p:cNvPr>
          <p:cNvSpPr txBox="1"/>
          <p:nvPr/>
        </p:nvSpPr>
        <p:spPr>
          <a:xfrm>
            <a:off x="857022" y="1070379"/>
            <a:ext cx="1585537"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Organogenesis</a:t>
            </a:r>
          </a:p>
        </p:txBody>
      </p:sp>
    </p:spTree>
    <p:extLst>
      <p:ext uri="{BB962C8B-B14F-4D97-AF65-F5344CB8AC3E}">
        <p14:creationId xmlns:p14="http://schemas.microsoft.com/office/powerpoint/2010/main" val="4158566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7</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3" name="Textfeld 12">
            <a:extLst>
              <a:ext uri="{FF2B5EF4-FFF2-40B4-BE49-F238E27FC236}">
                <a16:creationId xmlns:a16="http://schemas.microsoft.com/office/drawing/2014/main" id="{4301FB3D-AD1E-9184-1C50-120AE95774EB}"/>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Tissue </a:t>
            </a:r>
            <a:r>
              <a:rPr lang="de-DE" sz="3200" dirty="0" err="1">
                <a:latin typeface="+mj-lt"/>
              </a:rPr>
              <a:t>restricted</a:t>
            </a:r>
            <a:r>
              <a:rPr lang="de-DE" sz="3200" dirty="0">
                <a:latin typeface="+mj-lt"/>
              </a:rPr>
              <a:t> </a:t>
            </a:r>
            <a:r>
              <a:rPr lang="de-DE" sz="3200" dirty="0" err="1">
                <a:latin typeface="+mj-lt"/>
              </a:rPr>
              <a:t>antigens</a:t>
            </a:r>
            <a:r>
              <a:rPr lang="de-DE" sz="3200" dirty="0">
                <a:latin typeface="+mj-lt"/>
              </a:rPr>
              <a:t> (TRAs)</a:t>
            </a:r>
          </a:p>
        </p:txBody>
      </p:sp>
      <p:sp>
        <p:nvSpPr>
          <p:cNvPr id="15" name="Textfeld 14">
            <a:extLst>
              <a:ext uri="{FF2B5EF4-FFF2-40B4-BE49-F238E27FC236}">
                <a16:creationId xmlns:a16="http://schemas.microsoft.com/office/drawing/2014/main" id="{642BFC37-054B-D2B9-F7DC-26BB37872CBC}"/>
              </a:ext>
            </a:extLst>
          </p:cNvPr>
          <p:cNvSpPr txBox="1"/>
          <p:nvPr/>
        </p:nvSpPr>
        <p:spPr>
          <a:xfrm>
            <a:off x="855424" y="1084789"/>
            <a:ext cx="7187978" cy="369332"/>
          </a:xfrm>
          <a:prstGeom prst="rect">
            <a:avLst/>
          </a:prstGeom>
          <a:noFill/>
        </p:spPr>
        <p:txBody>
          <a:bodyPr wrap="square" rtlCol="0">
            <a:spAutoFit/>
          </a:bodyPr>
          <a:lstStyle/>
          <a:p>
            <a:pPr marL="285750" indent="-285750">
              <a:buFont typeface="Arial" panose="020B0604020202020204" pitchFamily="34" charset="0"/>
              <a:buChar char="•"/>
            </a:pPr>
            <a:r>
              <a:rPr lang="en-US" dirty="0"/>
              <a:t>Genes for self-antigens</a:t>
            </a:r>
          </a:p>
        </p:txBody>
      </p:sp>
      <p:sp>
        <p:nvSpPr>
          <p:cNvPr id="16" name="Textfeld 15">
            <a:extLst>
              <a:ext uri="{FF2B5EF4-FFF2-40B4-BE49-F238E27FC236}">
                <a16:creationId xmlns:a16="http://schemas.microsoft.com/office/drawing/2014/main" id="{5F011CF4-4C57-3973-BFF1-8B1CF70257E6}"/>
              </a:ext>
            </a:extLst>
          </p:cNvPr>
          <p:cNvSpPr txBox="1"/>
          <p:nvPr/>
        </p:nvSpPr>
        <p:spPr>
          <a:xfrm>
            <a:off x="828350" y="2057755"/>
            <a:ext cx="7839601" cy="369332"/>
          </a:xfrm>
          <a:prstGeom prst="rect">
            <a:avLst/>
          </a:prstGeom>
          <a:noFill/>
        </p:spPr>
        <p:txBody>
          <a:bodyPr wrap="square" rtlCol="0">
            <a:spAutoFit/>
          </a:bodyPr>
          <a:lstStyle/>
          <a:p>
            <a:pPr marL="285750" indent="-285750">
              <a:buFont typeface="Arial" panose="020B0604020202020204" pitchFamily="34" charset="0"/>
              <a:buChar char="•"/>
            </a:pPr>
            <a:r>
              <a:rPr lang="en-US" dirty="0"/>
              <a:t>Genes which are expressed more than 5x the median in less than 5 tissues</a:t>
            </a:r>
          </a:p>
        </p:txBody>
      </p:sp>
      <p:sp>
        <p:nvSpPr>
          <p:cNvPr id="17" name="Textfeld 16">
            <a:extLst>
              <a:ext uri="{FF2B5EF4-FFF2-40B4-BE49-F238E27FC236}">
                <a16:creationId xmlns:a16="http://schemas.microsoft.com/office/drawing/2014/main" id="{B1AE8CC7-CCB1-9433-1FEE-1DA52615E304}"/>
              </a:ext>
            </a:extLst>
          </p:cNvPr>
          <p:cNvSpPr txBox="1"/>
          <p:nvPr/>
        </p:nvSpPr>
        <p:spPr>
          <a:xfrm>
            <a:off x="828350" y="1591095"/>
            <a:ext cx="74873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Ordered in autoimmune regulator (AIRE) controlled cluster</a:t>
            </a:r>
          </a:p>
        </p:txBody>
      </p:sp>
      <p:pic>
        <p:nvPicPr>
          <p:cNvPr id="18" name="Grafik 17">
            <a:extLst>
              <a:ext uri="{FF2B5EF4-FFF2-40B4-BE49-F238E27FC236}">
                <a16:creationId xmlns:a16="http://schemas.microsoft.com/office/drawing/2014/main" id="{56FB7104-0160-6058-ECAE-AFD7A5F17E1E}"/>
              </a:ext>
            </a:extLst>
          </p:cNvPr>
          <p:cNvPicPr>
            <a:picLocks noChangeAspect="1"/>
          </p:cNvPicPr>
          <p:nvPr/>
        </p:nvPicPr>
        <p:blipFill>
          <a:blip r:embed="rId12"/>
          <a:stretch>
            <a:fillRect/>
          </a:stretch>
        </p:blipFill>
        <p:spPr>
          <a:xfrm>
            <a:off x="854632" y="2695923"/>
            <a:ext cx="4508878" cy="2475928"/>
          </a:xfrm>
          <a:prstGeom prst="rect">
            <a:avLst/>
          </a:prstGeom>
        </p:spPr>
      </p:pic>
      <p:pic>
        <p:nvPicPr>
          <p:cNvPr id="19" name="Grafik 18">
            <a:extLst>
              <a:ext uri="{FF2B5EF4-FFF2-40B4-BE49-F238E27FC236}">
                <a16:creationId xmlns:a16="http://schemas.microsoft.com/office/drawing/2014/main" id="{957F2007-FCBC-C439-5CCD-FDDFF4769A56}"/>
              </a:ext>
            </a:extLst>
          </p:cNvPr>
          <p:cNvPicPr>
            <a:picLocks noChangeAspect="1"/>
          </p:cNvPicPr>
          <p:nvPr/>
        </p:nvPicPr>
        <p:blipFill>
          <a:blip r:embed="rId13"/>
          <a:stretch>
            <a:fillRect/>
          </a:stretch>
        </p:blipFill>
        <p:spPr>
          <a:xfrm>
            <a:off x="854632" y="2704704"/>
            <a:ext cx="4652477" cy="2458366"/>
          </a:xfrm>
          <a:prstGeom prst="rect">
            <a:avLst/>
          </a:prstGeom>
        </p:spPr>
      </p:pic>
      <p:sp>
        <p:nvSpPr>
          <p:cNvPr id="20" name="Textfeld 6">
            <a:extLst>
              <a:ext uri="{FF2B5EF4-FFF2-40B4-BE49-F238E27FC236}">
                <a16:creationId xmlns:a16="http://schemas.microsoft.com/office/drawing/2014/main" id="{66F19CE7-F520-CCAA-96EB-D7B10DBB7712}"/>
              </a:ext>
            </a:extLst>
          </p:cNvPr>
          <p:cNvSpPr txBox="1"/>
          <p:nvPr/>
        </p:nvSpPr>
        <p:spPr>
          <a:xfrm>
            <a:off x="2530856" y="5419492"/>
            <a:ext cx="4364181"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err="1"/>
              <a:t>Biorender</a:t>
            </a:r>
            <a:r>
              <a:rPr lang="en-US" sz="900" dirty="0"/>
              <a:t> by Joshua </a:t>
            </a:r>
            <a:r>
              <a:rPr lang="en-US" sz="900" dirty="0" err="1"/>
              <a:t>Eigenmann</a:t>
            </a:r>
            <a:endParaRPr lang="en-US" sz="900" dirty="0"/>
          </a:p>
        </p:txBody>
      </p:sp>
    </p:spTree>
    <p:extLst>
      <p:ext uri="{BB962C8B-B14F-4D97-AF65-F5344CB8AC3E}">
        <p14:creationId xmlns:p14="http://schemas.microsoft.com/office/powerpoint/2010/main" val="39250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16FF3AD3-E358-61B6-6911-DF7CE69062E2}"/>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2541149" y="1485542"/>
            <a:ext cx="4061702" cy="1200329"/>
          </a:xfrm>
          <a:prstGeom prst="rect">
            <a:avLst/>
          </a:prstGeom>
          <a:noFill/>
        </p:spPr>
        <p:txBody>
          <a:bodyPr wrap="square" rtlCol="0">
            <a:spAutoFit/>
          </a:bodyPr>
          <a:lstStyle/>
          <a:p>
            <a:pPr algn="ctr"/>
            <a:r>
              <a:rPr lang="de-DE" sz="7200" b="1" dirty="0">
                <a:solidFill>
                  <a:schemeClr val="bg1"/>
                </a:solidFill>
                <a:latin typeface="+mj-lt"/>
              </a:rPr>
              <a:t>Dataset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8</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18" name="Grafik 17" descr="Balkendiagramm mit einfarbiger Füllung">
            <a:extLst>
              <a:ext uri="{FF2B5EF4-FFF2-40B4-BE49-F238E27FC236}">
                <a16:creationId xmlns:a16="http://schemas.microsoft.com/office/drawing/2014/main" id="{16E8C3AF-2203-2452-31F6-501A259B09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99097" y="2685871"/>
            <a:ext cx="1945806" cy="1945806"/>
          </a:xfrm>
          <a:prstGeom prst="rect">
            <a:avLst/>
          </a:prstGeom>
        </p:spPr>
      </p:pic>
    </p:spTree>
    <p:extLst>
      <p:ext uri="{BB962C8B-B14F-4D97-AF65-F5344CB8AC3E}">
        <p14:creationId xmlns:p14="http://schemas.microsoft.com/office/powerpoint/2010/main" val="446194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22" name="Textfeld 12">
            <a:extLst>
              <a:ext uri="{FF2B5EF4-FFF2-40B4-BE49-F238E27FC236}">
                <a16:creationId xmlns:a16="http://schemas.microsoft.com/office/drawing/2014/main" id="{88E434CB-53F2-43DE-989A-34F83773913E}"/>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Dataset: </a:t>
            </a:r>
            <a:r>
              <a:rPr lang="de-DE" sz="3200" dirty="0" err="1">
                <a:latin typeface="+mj-lt"/>
              </a:rPr>
              <a:t>GSE15744</a:t>
            </a:r>
            <a:endParaRPr lang="de-DE" sz="3200" dirty="0">
              <a:latin typeface="+mj-lt"/>
            </a:endParaRPr>
          </a:p>
        </p:txBody>
      </p:sp>
      <p:pic>
        <p:nvPicPr>
          <p:cNvPr id="25" name="Grafik 24">
            <a:extLst>
              <a:ext uri="{FF2B5EF4-FFF2-40B4-BE49-F238E27FC236}">
                <a16:creationId xmlns:a16="http://schemas.microsoft.com/office/drawing/2014/main" id="{83A8EE2E-0954-6F9A-1734-5FCF5AFB3FA0}"/>
              </a:ext>
            </a:extLst>
          </p:cNvPr>
          <p:cNvPicPr>
            <a:picLocks noChangeAspect="1"/>
          </p:cNvPicPr>
          <p:nvPr/>
        </p:nvPicPr>
        <p:blipFill>
          <a:blip r:embed="rId11"/>
          <a:stretch>
            <a:fillRect/>
          </a:stretch>
        </p:blipFill>
        <p:spPr>
          <a:xfrm>
            <a:off x="7644639" y="112751"/>
            <a:ext cx="1385921" cy="1236316"/>
          </a:xfrm>
          <a:prstGeom prst="rect">
            <a:avLst/>
          </a:prstGeom>
        </p:spPr>
      </p:pic>
      <p:sp>
        <p:nvSpPr>
          <p:cNvPr id="34" name="Textfeld 14">
            <a:extLst>
              <a:ext uri="{FF2B5EF4-FFF2-40B4-BE49-F238E27FC236}">
                <a16:creationId xmlns:a16="http://schemas.microsoft.com/office/drawing/2014/main" id="{A2B5C46B-063C-6248-9B87-E8ABEC361EB5}"/>
              </a:ext>
            </a:extLst>
          </p:cNvPr>
          <p:cNvSpPr txBox="1"/>
          <p:nvPr/>
        </p:nvSpPr>
        <p:spPr>
          <a:xfrm>
            <a:off x="735747" y="1351069"/>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Gene </a:t>
            </a:r>
            <a:r>
              <a:rPr lang="de-DE" dirty="0" err="1"/>
              <a:t>expression</a:t>
            </a:r>
            <a:r>
              <a:rPr lang="de-DE" dirty="0"/>
              <a:t> </a:t>
            </a:r>
            <a:r>
              <a:rPr lang="de-DE" dirty="0" err="1"/>
              <a:t>data</a:t>
            </a:r>
            <a:r>
              <a:rPr lang="de-DE" dirty="0"/>
              <a:t> </a:t>
            </a:r>
            <a:r>
              <a:rPr lang="de-DE" dirty="0" err="1"/>
              <a:t>of</a:t>
            </a:r>
            <a:r>
              <a:rPr lang="de-DE" dirty="0"/>
              <a:t> </a:t>
            </a:r>
            <a:r>
              <a:rPr lang="de-DE" dirty="0" err="1"/>
              <a:t>three</a:t>
            </a:r>
            <a:r>
              <a:rPr lang="de-DE" dirty="0"/>
              <a:t> </a:t>
            </a:r>
            <a:r>
              <a:rPr lang="de-DE" dirty="0" err="1"/>
              <a:t>embryos</a:t>
            </a:r>
            <a:r>
              <a:rPr lang="de-DE" dirty="0"/>
              <a:t> </a:t>
            </a:r>
            <a:r>
              <a:rPr lang="de-DE" dirty="0" err="1"/>
              <a:t>for</a:t>
            </a:r>
            <a:r>
              <a:rPr lang="de-DE" dirty="0"/>
              <a:t> </a:t>
            </a:r>
            <a:r>
              <a:rPr lang="de-DE" dirty="0" err="1"/>
              <a:t>weeks</a:t>
            </a:r>
            <a:r>
              <a:rPr lang="de-DE" dirty="0"/>
              <a:t> 4-9 </a:t>
            </a:r>
            <a:r>
              <a:rPr lang="de-DE" dirty="0" err="1"/>
              <a:t>of</a:t>
            </a:r>
            <a:r>
              <a:rPr lang="de-DE" dirty="0"/>
              <a:t> </a:t>
            </a:r>
            <a:r>
              <a:rPr lang="de-DE" dirty="0" err="1"/>
              <a:t>embyrogenesis</a:t>
            </a:r>
            <a:endParaRPr lang="en-US" dirty="0"/>
          </a:p>
        </p:txBody>
      </p:sp>
      <p:sp>
        <p:nvSpPr>
          <p:cNvPr id="35" name="Textfeld 16">
            <a:extLst>
              <a:ext uri="{FF2B5EF4-FFF2-40B4-BE49-F238E27FC236}">
                <a16:creationId xmlns:a16="http://schemas.microsoft.com/office/drawing/2014/main" id="{4FD19523-D7B8-9123-2156-D775153C9FA6}"/>
              </a:ext>
            </a:extLst>
          </p:cNvPr>
          <p:cNvSpPr txBox="1"/>
          <p:nvPr/>
        </p:nvSpPr>
        <p:spPr>
          <a:xfrm>
            <a:off x="733099" y="981737"/>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Title: Gene Expression Atlas </a:t>
            </a:r>
            <a:r>
              <a:rPr lang="de-DE" dirty="0" err="1"/>
              <a:t>for</a:t>
            </a:r>
            <a:r>
              <a:rPr lang="de-DE" dirty="0"/>
              <a:t> Human Embryogenesis</a:t>
            </a:r>
            <a:endParaRPr lang="en-US" dirty="0"/>
          </a:p>
        </p:txBody>
      </p:sp>
      <p:sp>
        <p:nvSpPr>
          <p:cNvPr id="36" name="Textfeld 17">
            <a:extLst>
              <a:ext uri="{FF2B5EF4-FFF2-40B4-BE49-F238E27FC236}">
                <a16:creationId xmlns:a16="http://schemas.microsoft.com/office/drawing/2014/main" id="{2AF10944-B257-416B-042D-D560AC4267CA}"/>
              </a:ext>
            </a:extLst>
          </p:cNvPr>
          <p:cNvSpPr txBox="1"/>
          <p:nvPr/>
        </p:nvSpPr>
        <p:spPr>
          <a:xfrm>
            <a:off x="733099" y="1741338"/>
            <a:ext cx="738643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Dataframe </a:t>
            </a:r>
            <a:r>
              <a:rPr lang="de-DE" dirty="0" err="1"/>
              <a:t>with</a:t>
            </a:r>
            <a:r>
              <a:rPr lang="de-DE" dirty="0"/>
              <a:t> 18 </a:t>
            </a:r>
            <a:r>
              <a:rPr lang="de-DE" dirty="0" err="1"/>
              <a:t>microarrays</a:t>
            </a:r>
            <a:r>
              <a:rPr lang="de-DE" dirty="0"/>
              <a:t> and 54,675 </a:t>
            </a:r>
            <a:r>
              <a:rPr lang="de-DE" dirty="0" err="1"/>
              <a:t>gene</a:t>
            </a:r>
            <a:r>
              <a:rPr lang="de-DE" dirty="0"/>
              <a:t> </a:t>
            </a:r>
            <a:r>
              <a:rPr lang="de-DE" dirty="0" err="1"/>
              <a:t>expression</a:t>
            </a:r>
            <a:r>
              <a:rPr lang="de-DE" dirty="0"/>
              <a:t> </a:t>
            </a:r>
            <a:r>
              <a:rPr lang="de-DE" dirty="0" err="1"/>
              <a:t>values</a:t>
            </a:r>
            <a:endParaRPr lang="en-US" dirty="0"/>
          </a:p>
        </p:txBody>
      </p:sp>
      <p:sp>
        <p:nvSpPr>
          <p:cNvPr id="37" name="Textfeld 18">
            <a:extLst>
              <a:ext uri="{FF2B5EF4-FFF2-40B4-BE49-F238E27FC236}">
                <a16:creationId xmlns:a16="http://schemas.microsoft.com/office/drawing/2014/main" id="{38CC2CFD-2F65-998C-237D-DFE15E85A5BE}"/>
              </a:ext>
            </a:extLst>
          </p:cNvPr>
          <p:cNvSpPr txBox="1"/>
          <p:nvPr/>
        </p:nvSpPr>
        <p:spPr>
          <a:xfrm>
            <a:off x="726619" y="2179996"/>
            <a:ext cx="3143533" cy="120032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Original paper identified 28,761 expressed genes, 5,358 are differentially expressed</a:t>
            </a:r>
          </a:p>
        </p:txBody>
      </p:sp>
      <p:pic>
        <p:nvPicPr>
          <p:cNvPr id="38" name="Picture 2">
            <a:extLst>
              <a:ext uri="{FF2B5EF4-FFF2-40B4-BE49-F238E27FC236}">
                <a16:creationId xmlns:a16="http://schemas.microsoft.com/office/drawing/2014/main" id="{EE0A3ABF-274F-1FFA-33C3-D3A40785F20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9057" y="2153155"/>
            <a:ext cx="4868719" cy="3077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67656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TM10001114[[fn=Katalog]]</Template>
  <TotalTime>0</TotalTime>
  <Words>1827</Words>
  <Application>Microsoft Office PowerPoint</Application>
  <PresentationFormat>Bildschirmpräsentation (16:10)</PresentationFormat>
  <Paragraphs>268</Paragraphs>
  <Slides>36</Slides>
  <Notes>9</Notes>
  <HiddenSlides>4</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36</vt:i4>
      </vt:variant>
    </vt:vector>
  </HeadingPairs>
  <TitlesOfParts>
    <vt:vector size="42" baseType="lpstr">
      <vt:lpstr>Arial</vt:lpstr>
      <vt:lpstr>Calibri</vt:lpstr>
      <vt:lpstr>Calibri Light</vt:lpstr>
      <vt:lpstr>Courier New</vt:lpstr>
      <vt:lpstr>Linux Libertine</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Paul Christmann</dc:creator>
  <cp:lastModifiedBy>Paul Christmann</cp:lastModifiedBy>
  <cp:revision>142</cp:revision>
  <dcterms:created xsi:type="dcterms:W3CDTF">2021-04-25T10:47:29Z</dcterms:created>
  <dcterms:modified xsi:type="dcterms:W3CDTF">2022-05-18T16:18:04Z</dcterms:modified>
</cp:coreProperties>
</file>